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8"/>
  </p:notesMasterIdLst>
  <p:sldIdLst>
    <p:sldId id="31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1" r:id="rId57"/>
  </p:sldIdLst>
  <p:sldSz cx="10693400" cy="755967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03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391A1-9270-4614-8807-B22E91D6762A}" type="datetimeFigureOut">
              <a:rPr lang="zh-CN" altLang="en-US" smtClean="0"/>
              <a:pPr/>
              <a:t>2012-10-4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F2E91-602E-4DFE-9CBC-967E5E74734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27639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2AE8E-2184-47D6-882F-D42E36C589D5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884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1230855" y="2386898"/>
            <a:ext cx="831709" cy="523228"/>
            <a:chOff x="720" y="336"/>
            <a:chExt cx="624" cy="432"/>
          </a:xfrm>
        </p:grpSpPr>
        <p:sp>
          <p:nvSpPr>
            <p:cNvPr id="7172" name="Rectangle 4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9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73" name="Rectangle 5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9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7174" name="Group 6"/>
          <p:cNvGrpSpPr>
            <a:grpSpLocks/>
          </p:cNvGrpSpPr>
          <p:nvPr/>
        </p:nvGrpSpPr>
        <p:grpSpPr bwMode="auto">
          <a:xfrm>
            <a:off x="1375662" y="2852378"/>
            <a:ext cx="863269" cy="523228"/>
            <a:chOff x="912" y="2640"/>
            <a:chExt cx="672" cy="432"/>
          </a:xfrm>
        </p:grpSpPr>
        <p:sp>
          <p:nvSpPr>
            <p:cNvPr id="7175" name="Rectangle 7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9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76" name="Rectangle 8"/>
            <p:cNvSpPr>
              <a:spLocks noChangeArrowheads="1"/>
            </p:cNvSpPr>
            <p:nvPr/>
          </p:nvSpPr>
          <p:spPr bwMode="auto">
            <a:xfrm>
              <a:off x="1248" y="264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9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891116" y="2771881"/>
            <a:ext cx="655343" cy="46548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96" tIns="52148" rIns="104296" bIns="52148" anchor="ctr"/>
          <a:lstStyle/>
          <a:p>
            <a:pPr defTabSz="1042965" fontAlgn="base">
              <a:spcBef>
                <a:spcPct val="0"/>
              </a:spcBef>
              <a:spcAft>
                <a:spcPct val="0"/>
              </a:spcAft>
            </a:pPr>
            <a:endParaRPr lang="zh-CN" altLang="en-US" sz="3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1633714" y="2267903"/>
            <a:ext cx="63121" cy="116020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96" tIns="52148" rIns="104296" bIns="52148" anchor="ctr"/>
          <a:lstStyle/>
          <a:p>
            <a:pPr defTabSz="1042965" fontAlgn="base">
              <a:spcBef>
                <a:spcPct val="0"/>
              </a:spcBef>
              <a:spcAft>
                <a:spcPct val="0"/>
              </a:spcAft>
            </a:pPr>
            <a:endParaRPr lang="zh-CN" altLang="en-US" sz="3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 flipV="1">
            <a:off x="1260560" y="3174364"/>
            <a:ext cx="8417340" cy="7874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96" tIns="52148" rIns="104296" bIns="52148" anchor="ctr"/>
          <a:lstStyle/>
          <a:p>
            <a:pPr defTabSz="1042965" fontAlgn="base">
              <a:spcBef>
                <a:spcPct val="0"/>
              </a:spcBef>
              <a:spcAft>
                <a:spcPct val="0"/>
              </a:spcAft>
            </a:pPr>
            <a:endParaRPr lang="zh-CN" altLang="en-US" sz="3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121972" y="1427939"/>
            <a:ext cx="8376497" cy="1611681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782233" y="3611845"/>
            <a:ext cx="7485380" cy="193191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7182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1158452" y="6887704"/>
            <a:ext cx="2227792" cy="50397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7183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4010025" y="6887704"/>
            <a:ext cx="3386243" cy="50397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7184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020050" y="6887704"/>
            <a:ext cx="2227792" cy="50397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067205A-0A86-4C56-BDA4-84FC14D0F2C1}" type="slidenum">
              <a:rPr lang="en-US" altLang="zh-CN">
                <a:solidFill>
                  <a:srgbClr val="1C1C1C"/>
                </a:solidFill>
              </a:rPr>
              <a:pPr/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5478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79BECB-E418-40E3-AC0E-96925A6516B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1908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705" y="4857792"/>
            <a:ext cx="9089390" cy="1501435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4705" y="3204114"/>
            <a:ext cx="9089390" cy="1653678"/>
          </a:xfrm>
        </p:spPr>
        <p:txBody>
          <a:bodyPr anchor="b"/>
          <a:lstStyle>
            <a:lvl1pPr marL="0" indent="0">
              <a:buNone/>
              <a:defRPr sz="2300"/>
            </a:lvl1pPr>
            <a:lvl2pPr marL="521482" indent="0">
              <a:buNone/>
              <a:defRPr sz="2100"/>
            </a:lvl2pPr>
            <a:lvl3pPr marL="1042965" indent="0">
              <a:buNone/>
              <a:defRPr sz="1800"/>
            </a:lvl3pPr>
            <a:lvl4pPr marL="1564447" indent="0">
              <a:buNone/>
              <a:defRPr sz="1600"/>
            </a:lvl4pPr>
            <a:lvl5pPr marL="2085929" indent="0">
              <a:buNone/>
              <a:defRPr sz="1600"/>
            </a:lvl5pPr>
            <a:lvl6pPr marL="2607412" indent="0">
              <a:buNone/>
              <a:defRPr sz="1600"/>
            </a:lvl6pPr>
            <a:lvl7pPr marL="3128894" indent="0">
              <a:buNone/>
              <a:defRPr sz="1600"/>
            </a:lvl7pPr>
            <a:lvl8pPr marL="3650376" indent="0">
              <a:buNone/>
              <a:defRPr sz="1600"/>
            </a:lvl8pPr>
            <a:lvl9pPr marL="4171859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378C11-B5CD-40FD-B627-7083507EDD6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8938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2893" y="1343942"/>
            <a:ext cx="4767474" cy="5543762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8591" y="1343942"/>
            <a:ext cx="4767474" cy="5543762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71342D-97D2-45CE-B8D7-3269B5BA0E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4544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0" y="302737"/>
            <a:ext cx="9624060" cy="125994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4670" y="1692178"/>
            <a:ext cx="4724775" cy="70521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82" indent="0">
              <a:buNone/>
              <a:defRPr sz="2300" b="1"/>
            </a:lvl2pPr>
            <a:lvl3pPr marL="1042965" indent="0">
              <a:buNone/>
              <a:defRPr sz="2100" b="1"/>
            </a:lvl3pPr>
            <a:lvl4pPr marL="1564447" indent="0">
              <a:buNone/>
              <a:defRPr sz="1800" b="1"/>
            </a:lvl4pPr>
            <a:lvl5pPr marL="2085929" indent="0">
              <a:buNone/>
              <a:defRPr sz="1800" b="1"/>
            </a:lvl5pPr>
            <a:lvl6pPr marL="2607412" indent="0">
              <a:buNone/>
              <a:defRPr sz="1800" b="1"/>
            </a:lvl6pPr>
            <a:lvl7pPr marL="3128894" indent="0">
              <a:buNone/>
              <a:defRPr sz="1800" b="1"/>
            </a:lvl7pPr>
            <a:lvl8pPr marL="3650376" indent="0">
              <a:buNone/>
              <a:defRPr sz="1800" b="1"/>
            </a:lvl8pPr>
            <a:lvl9pPr marL="4171859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4670" y="2397397"/>
            <a:ext cx="4724775" cy="435556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32099" y="1692178"/>
            <a:ext cx="4726631" cy="70521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82" indent="0">
              <a:buNone/>
              <a:defRPr sz="2300" b="1"/>
            </a:lvl2pPr>
            <a:lvl3pPr marL="1042965" indent="0">
              <a:buNone/>
              <a:defRPr sz="2100" b="1"/>
            </a:lvl3pPr>
            <a:lvl4pPr marL="1564447" indent="0">
              <a:buNone/>
              <a:defRPr sz="1800" b="1"/>
            </a:lvl4pPr>
            <a:lvl5pPr marL="2085929" indent="0">
              <a:buNone/>
              <a:defRPr sz="1800" b="1"/>
            </a:lvl5pPr>
            <a:lvl6pPr marL="2607412" indent="0">
              <a:buNone/>
              <a:defRPr sz="1800" b="1"/>
            </a:lvl6pPr>
            <a:lvl7pPr marL="3128894" indent="0">
              <a:buNone/>
              <a:defRPr sz="1800" b="1"/>
            </a:lvl7pPr>
            <a:lvl8pPr marL="3650376" indent="0">
              <a:buNone/>
              <a:defRPr sz="1800" b="1"/>
            </a:lvl8pPr>
            <a:lvl9pPr marL="4171859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32099" y="2397397"/>
            <a:ext cx="4726631" cy="435556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0DFA55-0B81-4902-9102-324A5B756DF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1227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4AFF6-2489-4C11-B472-CC4B515F820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584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8224DA-BEC4-403F-8CB7-FB1A8CDBFE7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9298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1" y="300987"/>
            <a:ext cx="3518055" cy="1280945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80822" y="300988"/>
            <a:ext cx="5977908" cy="645197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4671" y="1581933"/>
            <a:ext cx="3518055" cy="5171028"/>
          </a:xfrm>
        </p:spPr>
        <p:txBody>
          <a:bodyPr/>
          <a:lstStyle>
            <a:lvl1pPr marL="0" indent="0">
              <a:buNone/>
              <a:defRPr sz="1600"/>
            </a:lvl1pPr>
            <a:lvl2pPr marL="521482" indent="0">
              <a:buNone/>
              <a:defRPr sz="1400"/>
            </a:lvl2pPr>
            <a:lvl3pPr marL="1042965" indent="0">
              <a:buNone/>
              <a:defRPr sz="1100"/>
            </a:lvl3pPr>
            <a:lvl4pPr marL="1564447" indent="0">
              <a:buNone/>
              <a:defRPr sz="1000"/>
            </a:lvl4pPr>
            <a:lvl5pPr marL="2085929" indent="0">
              <a:buNone/>
              <a:defRPr sz="1000"/>
            </a:lvl5pPr>
            <a:lvl6pPr marL="2607412" indent="0">
              <a:buNone/>
              <a:defRPr sz="1000"/>
            </a:lvl6pPr>
            <a:lvl7pPr marL="3128894" indent="0">
              <a:buNone/>
              <a:defRPr sz="1000"/>
            </a:lvl7pPr>
            <a:lvl8pPr marL="3650376" indent="0">
              <a:buNone/>
              <a:defRPr sz="1000"/>
            </a:lvl8pPr>
            <a:lvl9pPr marL="417185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C11735-9DF1-44C1-B178-B239F0F81DC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948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981" y="5291772"/>
            <a:ext cx="6416040" cy="624724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95981" y="675471"/>
            <a:ext cx="6416040" cy="4535805"/>
          </a:xfrm>
        </p:spPr>
        <p:txBody>
          <a:bodyPr/>
          <a:lstStyle>
            <a:lvl1pPr marL="0" indent="0">
              <a:buNone/>
              <a:defRPr sz="3600"/>
            </a:lvl1pPr>
            <a:lvl2pPr marL="521482" indent="0">
              <a:buNone/>
              <a:defRPr sz="3200"/>
            </a:lvl2pPr>
            <a:lvl3pPr marL="1042965" indent="0">
              <a:buNone/>
              <a:defRPr sz="2700"/>
            </a:lvl3pPr>
            <a:lvl4pPr marL="1564447" indent="0">
              <a:buNone/>
              <a:defRPr sz="2300"/>
            </a:lvl4pPr>
            <a:lvl5pPr marL="2085929" indent="0">
              <a:buNone/>
              <a:defRPr sz="2300"/>
            </a:lvl5pPr>
            <a:lvl6pPr marL="2607412" indent="0">
              <a:buNone/>
              <a:defRPr sz="2300"/>
            </a:lvl6pPr>
            <a:lvl7pPr marL="3128894" indent="0">
              <a:buNone/>
              <a:defRPr sz="2300"/>
            </a:lvl7pPr>
            <a:lvl8pPr marL="3650376" indent="0">
              <a:buNone/>
              <a:defRPr sz="2300"/>
            </a:lvl8pPr>
            <a:lvl9pPr marL="4171859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95981" y="5916496"/>
            <a:ext cx="6416040" cy="887211"/>
          </a:xfrm>
        </p:spPr>
        <p:txBody>
          <a:bodyPr/>
          <a:lstStyle>
            <a:lvl1pPr marL="0" indent="0">
              <a:buNone/>
              <a:defRPr sz="1600"/>
            </a:lvl1pPr>
            <a:lvl2pPr marL="521482" indent="0">
              <a:buNone/>
              <a:defRPr sz="1400"/>
            </a:lvl2pPr>
            <a:lvl3pPr marL="1042965" indent="0">
              <a:buNone/>
              <a:defRPr sz="1100"/>
            </a:lvl3pPr>
            <a:lvl4pPr marL="1564447" indent="0">
              <a:buNone/>
              <a:defRPr sz="1000"/>
            </a:lvl4pPr>
            <a:lvl5pPr marL="2085929" indent="0">
              <a:buNone/>
              <a:defRPr sz="1000"/>
            </a:lvl5pPr>
            <a:lvl6pPr marL="2607412" indent="0">
              <a:buNone/>
              <a:defRPr sz="1000"/>
            </a:lvl6pPr>
            <a:lvl7pPr marL="3128894" indent="0">
              <a:buNone/>
              <a:defRPr sz="1000"/>
            </a:lvl7pPr>
            <a:lvl8pPr marL="3650376" indent="0">
              <a:buNone/>
              <a:defRPr sz="1000"/>
            </a:lvl8pPr>
            <a:lvl9pPr marL="417185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59EBCB-743A-49C5-BD9B-7692C6E97F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9379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EB312C-59ED-4D8D-B850-6EF2E405C65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1853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97772" y="251989"/>
            <a:ext cx="2428293" cy="663571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2894" y="251989"/>
            <a:ext cx="7106655" cy="663571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12A17-98BF-4BE3-A957-7DE8104A13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1618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2005" y="968776"/>
            <a:ext cx="9089390" cy="1620430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5500" b="1" cap="none" spc="57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04651" y="3117928"/>
            <a:ext cx="8084098" cy="1138162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0" indent="0" algn="ctr">
              <a:buNone/>
              <a:defRPr sz="4600" b="1" cap="all" spc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黑体" pitchFamily="49" charset="-122"/>
                <a:ea typeface="黑体" pitchFamily="49" charset="-122"/>
              </a:defRPr>
            </a:lvl1pPr>
            <a:lvl2pPr marL="521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883604" y="2668581"/>
            <a:ext cx="892619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883604" y="2747956"/>
            <a:ext cx="892619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16171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00066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4670" y="1398573"/>
            <a:ext cx="9624060" cy="5556284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3200" b="1"/>
            </a:lvl1pPr>
            <a:lvl2pPr>
              <a:spcBef>
                <a:spcPts val="0"/>
              </a:spcBef>
              <a:defRPr sz="3200" b="1"/>
            </a:lvl2pPr>
            <a:lvl3pPr>
              <a:defRPr sz="3200" b="1"/>
            </a:lvl3pPr>
            <a:lvl4pPr>
              <a:defRPr sz="3200" b="1"/>
            </a:lvl4pPr>
            <a:lvl5pPr>
              <a:defRPr sz="3200" b="1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83515" y="7006699"/>
            <a:ext cx="2875215" cy="402483"/>
          </a:xfrm>
        </p:spPr>
        <p:txBody>
          <a:bodyPr/>
          <a:lstStyle>
            <a:lvl1pPr>
              <a:defRPr sz="1600"/>
            </a:lvl1pPr>
          </a:lstStyle>
          <a:p>
            <a:r>
              <a:rPr lang="zh-CN" altLang="en-US" dirty="0" smtClean="0">
                <a:solidFill>
                  <a:prstClr val="black">
                    <a:tint val="75000"/>
                  </a:prstClr>
                </a:solidFill>
              </a:rPr>
              <a:t>          </a:t>
            </a: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《</a:t>
            </a:r>
            <a:r>
              <a:rPr lang="zh-CN" altLang="en-US" dirty="0" smtClean="0">
                <a:solidFill>
                  <a:prstClr val="black">
                    <a:tint val="75000"/>
                  </a:prstClr>
                </a:solidFill>
              </a:rPr>
              <a:t>微型计算机原理</a:t>
            </a: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》||</a:t>
            </a:r>
            <a:r>
              <a:rPr lang="zh-CN" altLang="en-US" dirty="0" smtClean="0">
                <a:solidFill>
                  <a:prstClr val="black">
                    <a:tint val="75000"/>
                  </a:prstClr>
                </a:solidFill>
              </a:rPr>
              <a:t>  </a:t>
            </a: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6772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705" y="4857792"/>
            <a:ext cx="9089390" cy="1501435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4705" y="3204114"/>
            <a:ext cx="9089390" cy="1653678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8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9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9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4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3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8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7790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670" y="1763925"/>
            <a:ext cx="4722918" cy="498903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35812" y="1763925"/>
            <a:ext cx="4722918" cy="498903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4176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4670" y="1692178"/>
            <a:ext cx="4724775" cy="70521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82" indent="0">
              <a:buNone/>
              <a:defRPr sz="2300" b="1"/>
            </a:lvl2pPr>
            <a:lvl3pPr marL="1042965" indent="0">
              <a:buNone/>
              <a:defRPr sz="2100" b="1"/>
            </a:lvl3pPr>
            <a:lvl4pPr marL="1564447" indent="0">
              <a:buNone/>
              <a:defRPr sz="1800" b="1"/>
            </a:lvl4pPr>
            <a:lvl5pPr marL="2085929" indent="0">
              <a:buNone/>
              <a:defRPr sz="1800" b="1"/>
            </a:lvl5pPr>
            <a:lvl6pPr marL="2607412" indent="0">
              <a:buNone/>
              <a:defRPr sz="1800" b="1"/>
            </a:lvl6pPr>
            <a:lvl7pPr marL="3128894" indent="0">
              <a:buNone/>
              <a:defRPr sz="1800" b="1"/>
            </a:lvl7pPr>
            <a:lvl8pPr marL="3650376" indent="0">
              <a:buNone/>
              <a:defRPr sz="1800" b="1"/>
            </a:lvl8pPr>
            <a:lvl9pPr marL="4171859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4670" y="2397397"/>
            <a:ext cx="4724775" cy="435556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32099" y="1692178"/>
            <a:ext cx="4726631" cy="70521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82" indent="0">
              <a:buNone/>
              <a:defRPr sz="2300" b="1"/>
            </a:lvl2pPr>
            <a:lvl3pPr marL="1042965" indent="0">
              <a:buNone/>
              <a:defRPr sz="2100" b="1"/>
            </a:lvl3pPr>
            <a:lvl4pPr marL="1564447" indent="0">
              <a:buNone/>
              <a:defRPr sz="1800" b="1"/>
            </a:lvl4pPr>
            <a:lvl5pPr marL="2085929" indent="0">
              <a:buNone/>
              <a:defRPr sz="1800" b="1"/>
            </a:lvl5pPr>
            <a:lvl6pPr marL="2607412" indent="0">
              <a:buNone/>
              <a:defRPr sz="1800" b="1"/>
            </a:lvl6pPr>
            <a:lvl7pPr marL="3128894" indent="0">
              <a:buNone/>
              <a:defRPr sz="1800" b="1"/>
            </a:lvl7pPr>
            <a:lvl8pPr marL="3650376" indent="0">
              <a:buNone/>
              <a:defRPr sz="1800" b="1"/>
            </a:lvl8pPr>
            <a:lvl9pPr marL="4171859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32099" y="2397397"/>
            <a:ext cx="4726631" cy="435556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7992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6721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833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1" y="300987"/>
            <a:ext cx="3518055" cy="128094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80822" y="300988"/>
            <a:ext cx="5977908" cy="645197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4671" y="1581933"/>
            <a:ext cx="3518055" cy="5171028"/>
          </a:xfrm>
        </p:spPr>
        <p:txBody>
          <a:bodyPr/>
          <a:lstStyle>
            <a:lvl1pPr marL="0" indent="0">
              <a:buNone/>
              <a:defRPr sz="1600"/>
            </a:lvl1pPr>
            <a:lvl2pPr marL="521482" indent="0">
              <a:buNone/>
              <a:defRPr sz="1400"/>
            </a:lvl2pPr>
            <a:lvl3pPr marL="1042965" indent="0">
              <a:buNone/>
              <a:defRPr sz="1100"/>
            </a:lvl3pPr>
            <a:lvl4pPr marL="1564447" indent="0">
              <a:buNone/>
              <a:defRPr sz="1000"/>
            </a:lvl4pPr>
            <a:lvl5pPr marL="2085929" indent="0">
              <a:buNone/>
              <a:defRPr sz="1000"/>
            </a:lvl5pPr>
            <a:lvl6pPr marL="2607412" indent="0">
              <a:buNone/>
              <a:defRPr sz="1000"/>
            </a:lvl6pPr>
            <a:lvl7pPr marL="3128894" indent="0">
              <a:buNone/>
              <a:defRPr sz="1000"/>
            </a:lvl7pPr>
            <a:lvl8pPr marL="3650376" indent="0">
              <a:buNone/>
              <a:defRPr sz="1000"/>
            </a:lvl8pPr>
            <a:lvl9pPr marL="417185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9782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981" y="5291772"/>
            <a:ext cx="6416040" cy="62472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95981" y="675471"/>
            <a:ext cx="6416040" cy="4535805"/>
          </a:xfrm>
        </p:spPr>
        <p:txBody>
          <a:bodyPr/>
          <a:lstStyle>
            <a:lvl1pPr marL="0" indent="0">
              <a:buNone/>
              <a:defRPr sz="3600"/>
            </a:lvl1pPr>
            <a:lvl2pPr marL="521482" indent="0">
              <a:buNone/>
              <a:defRPr sz="3200"/>
            </a:lvl2pPr>
            <a:lvl3pPr marL="1042965" indent="0">
              <a:buNone/>
              <a:defRPr sz="2700"/>
            </a:lvl3pPr>
            <a:lvl4pPr marL="1564447" indent="0">
              <a:buNone/>
              <a:defRPr sz="2300"/>
            </a:lvl4pPr>
            <a:lvl5pPr marL="2085929" indent="0">
              <a:buNone/>
              <a:defRPr sz="2300"/>
            </a:lvl5pPr>
            <a:lvl6pPr marL="2607412" indent="0">
              <a:buNone/>
              <a:defRPr sz="2300"/>
            </a:lvl6pPr>
            <a:lvl7pPr marL="3128894" indent="0">
              <a:buNone/>
              <a:defRPr sz="2300"/>
            </a:lvl7pPr>
            <a:lvl8pPr marL="3650376" indent="0">
              <a:buNone/>
              <a:defRPr sz="2300"/>
            </a:lvl8pPr>
            <a:lvl9pPr marL="4171859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95981" y="5916496"/>
            <a:ext cx="6416040" cy="887211"/>
          </a:xfrm>
        </p:spPr>
        <p:txBody>
          <a:bodyPr/>
          <a:lstStyle>
            <a:lvl1pPr marL="0" indent="0">
              <a:buNone/>
              <a:defRPr sz="1600"/>
            </a:lvl1pPr>
            <a:lvl2pPr marL="521482" indent="0">
              <a:buNone/>
              <a:defRPr sz="1400"/>
            </a:lvl2pPr>
            <a:lvl3pPr marL="1042965" indent="0">
              <a:buNone/>
              <a:defRPr sz="1100"/>
            </a:lvl3pPr>
            <a:lvl4pPr marL="1564447" indent="0">
              <a:buNone/>
              <a:defRPr sz="1000"/>
            </a:lvl4pPr>
            <a:lvl5pPr marL="2085929" indent="0">
              <a:buNone/>
              <a:defRPr sz="1000"/>
            </a:lvl5pPr>
            <a:lvl6pPr marL="2607412" indent="0">
              <a:buNone/>
              <a:defRPr sz="1000"/>
            </a:lvl6pPr>
            <a:lvl7pPr marL="3128894" indent="0">
              <a:buNone/>
              <a:defRPr sz="1000"/>
            </a:lvl7pPr>
            <a:lvl8pPr marL="3650376" indent="0">
              <a:buNone/>
              <a:defRPr sz="1000"/>
            </a:lvl8pPr>
            <a:lvl9pPr marL="417185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24224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6156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715" y="302738"/>
            <a:ext cx="2406015" cy="645022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670" y="302738"/>
            <a:ext cx="7039822" cy="645022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101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9" name="Group 15"/>
          <p:cNvGrpSpPr>
            <a:grpSpLocks/>
          </p:cNvGrpSpPr>
          <p:nvPr userDrawn="1"/>
        </p:nvGrpSpPr>
        <p:grpSpPr bwMode="auto">
          <a:xfrm>
            <a:off x="89112" y="167993"/>
            <a:ext cx="9989790" cy="1160201"/>
            <a:chOff x="80" y="624"/>
            <a:chExt cx="5381" cy="663"/>
          </a:xfrm>
        </p:grpSpPr>
        <p:sp>
          <p:nvSpPr>
            <p:cNvPr id="6146" name="Rectangle 2"/>
            <p:cNvSpPr>
              <a:spLocks noChangeArrowheads="1"/>
            </p:cNvSpPr>
            <p:nvPr/>
          </p:nvSpPr>
          <p:spPr bwMode="ltGray">
            <a:xfrm>
              <a:off x="263" y="692"/>
              <a:ext cx="276" cy="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1042965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zh-CN" sz="2700" smtClean="0">
                <a:solidFill>
                  <a:srgbClr val="000000"/>
                </a:solidFill>
              </a:endParaRPr>
            </a:p>
          </p:txBody>
        </p:sp>
        <p:sp>
          <p:nvSpPr>
            <p:cNvPr id="6147" name="Rectangle 3"/>
            <p:cNvSpPr>
              <a:spLocks noChangeArrowheads="1"/>
            </p:cNvSpPr>
            <p:nvPr/>
          </p:nvSpPr>
          <p:spPr bwMode="ltGray">
            <a:xfrm>
              <a:off x="504" y="692"/>
              <a:ext cx="207" cy="29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1042965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zh-CN" sz="2700" smtClean="0">
                <a:solidFill>
                  <a:srgbClr val="000000"/>
                </a:solidFill>
              </a:endParaRPr>
            </a:p>
          </p:txBody>
        </p:sp>
        <p:sp>
          <p:nvSpPr>
            <p:cNvPr id="6148" name="Rectangle 4"/>
            <p:cNvSpPr>
              <a:spLocks noChangeArrowheads="1"/>
            </p:cNvSpPr>
            <p:nvPr/>
          </p:nvSpPr>
          <p:spPr bwMode="ltGray">
            <a:xfrm>
              <a:off x="341" y="958"/>
              <a:ext cx="266" cy="29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1042965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zh-CN" sz="2700" smtClean="0">
                <a:solidFill>
                  <a:srgbClr val="000000"/>
                </a:solidFill>
              </a:endParaRPr>
            </a:p>
          </p:txBody>
        </p:sp>
        <p:sp>
          <p:nvSpPr>
            <p:cNvPr id="6149" name="Rectangle 5"/>
            <p:cNvSpPr>
              <a:spLocks noChangeArrowheads="1"/>
            </p:cNvSpPr>
            <p:nvPr/>
          </p:nvSpPr>
          <p:spPr bwMode="ltGray">
            <a:xfrm>
              <a:off x="574" y="958"/>
              <a:ext cx="232" cy="2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1042965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zh-CN" sz="2700" smtClean="0">
                <a:solidFill>
                  <a:srgbClr val="000000"/>
                </a:solidFill>
              </a:endParaRP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ltGray">
            <a:xfrm>
              <a:off x="80" y="912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1042965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zh-CN" sz="2700" smtClean="0">
                <a:solidFill>
                  <a:srgbClr val="000000"/>
                </a:solidFill>
              </a:endParaRPr>
            </a:p>
          </p:txBody>
        </p:sp>
        <p:sp>
          <p:nvSpPr>
            <p:cNvPr id="6151" name="Rectangle 7"/>
            <p:cNvSpPr>
              <a:spLocks noChangeArrowheads="1"/>
            </p:cNvSpPr>
            <p:nvPr/>
          </p:nvSpPr>
          <p:spPr bwMode="gray">
            <a:xfrm>
              <a:off x="480" y="624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1042965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zh-CN" sz="2700" smtClean="0">
                <a:solidFill>
                  <a:srgbClr val="000000"/>
                </a:solidFill>
              </a:endParaRPr>
            </a:p>
          </p:txBody>
        </p:sp>
        <p:sp>
          <p:nvSpPr>
            <p:cNvPr id="6152" name="Rectangle 8"/>
            <p:cNvSpPr>
              <a:spLocks noChangeArrowheads="1"/>
            </p:cNvSpPr>
            <p:nvPr/>
          </p:nvSpPr>
          <p:spPr bwMode="gray">
            <a:xfrm>
              <a:off x="279" y="1122"/>
              <a:ext cx="5182" cy="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1042965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zh-CN" sz="27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15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345958" y="251989"/>
            <a:ext cx="6228534" cy="68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296" tIns="52148" rIns="104296" bIns="5214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2893" y="1343942"/>
            <a:ext cx="9713172" cy="554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296" tIns="52148" rIns="104296" bIns="5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58953" y="6882455"/>
            <a:ext cx="2227792" cy="50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296" tIns="52148" rIns="104296" bIns="52148" numCol="1" anchor="b" anchorCtr="0" compatLnSpc="1">
            <a:prstTxWarp prst="textNoShape">
              <a:avLst/>
            </a:prstTxWarp>
          </a:bodyPr>
          <a:lstStyle>
            <a:lvl1pPr>
              <a:defRPr sz="1600">
                <a:latin typeface="+mn-lt"/>
              </a:defRPr>
            </a:lvl1pPr>
          </a:lstStyle>
          <a:p>
            <a:pPr defTabSz="1042965"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77360" y="6882455"/>
            <a:ext cx="3386243" cy="50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296" tIns="52148" rIns="104296" bIns="52148" numCol="1" anchor="b" anchorCtr="0" compatLnSpc="1">
            <a:prstTxWarp prst="textNoShape">
              <a:avLst/>
            </a:prstTxWarp>
          </a:bodyPr>
          <a:lstStyle>
            <a:lvl1pPr algn="ctr">
              <a:defRPr sz="1600">
                <a:latin typeface="+mn-lt"/>
              </a:defRPr>
            </a:lvl1pPr>
          </a:lstStyle>
          <a:p>
            <a:pPr defTabSz="1042965"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35403" y="6882455"/>
            <a:ext cx="2227792" cy="50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296" tIns="52148" rIns="104296" bIns="52148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+mn-lt"/>
              </a:defRPr>
            </a:lvl1pPr>
          </a:lstStyle>
          <a:p>
            <a:pPr defTabSz="1042965" fontAlgn="base">
              <a:spcBef>
                <a:spcPct val="0"/>
              </a:spcBef>
              <a:spcAft>
                <a:spcPct val="0"/>
              </a:spcAft>
            </a:pPr>
            <a:fld id="{14C23696-936F-47B8-B18E-CE3F2C7EB2C1}" type="slidenum">
              <a:rPr lang="en-US" altLang="zh-CN" smtClean="0">
                <a:solidFill>
                  <a:srgbClr val="000000"/>
                </a:solidFill>
              </a:rPr>
              <a:pPr defTabSz="1042965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157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ea typeface="黑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ea typeface="黑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ea typeface="黑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ea typeface="黑体" pitchFamily="2" charset="-122"/>
        </a:defRPr>
      </a:lvl5pPr>
      <a:lvl6pPr marL="521482" algn="l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ea typeface="黑体" pitchFamily="2" charset="-122"/>
        </a:defRPr>
      </a:lvl6pPr>
      <a:lvl7pPr marL="1042965" algn="l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ea typeface="黑体" pitchFamily="2" charset="-122"/>
        </a:defRPr>
      </a:lvl7pPr>
      <a:lvl8pPr marL="1564447" algn="l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ea typeface="黑体" pitchFamily="2" charset="-122"/>
        </a:defRPr>
      </a:lvl8pPr>
      <a:lvl9pPr marL="2085929" algn="l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ea typeface="黑体" pitchFamily="2" charset="-122"/>
        </a:defRPr>
      </a:lvl9pPr>
    </p:titleStyle>
    <p:bodyStyle>
      <a:lvl1pPr marL="391112" indent="-391112" algn="l" rtl="0" fontAlgn="base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n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847409" indent="-325926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p"/>
        <a:defRPr sz="3200" b="1">
          <a:solidFill>
            <a:schemeClr val="tx1"/>
          </a:solidFill>
          <a:latin typeface="+mn-lt"/>
          <a:ea typeface="+mn-ea"/>
        </a:defRPr>
      </a:lvl2pPr>
      <a:lvl3pPr marL="1303706" indent="-260741" algn="l" rtl="0" fontAlgn="base">
        <a:spcBef>
          <a:spcPct val="20000"/>
        </a:spcBef>
        <a:spcAft>
          <a:spcPct val="0"/>
        </a:spcAft>
        <a:buClr>
          <a:srgbClr val="FF0000"/>
        </a:buClr>
        <a:buSzPct val="65000"/>
        <a:buFont typeface="Wingdings" pitchFamily="2" charset="2"/>
        <a:buChar char="Ø"/>
        <a:defRPr sz="2700" b="1">
          <a:solidFill>
            <a:schemeClr val="tx1"/>
          </a:solidFill>
          <a:latin typeface="+mn-lt"/>
          <a:ea typeface="+mn-ea"/>
        </a:defRPr>
      </a:lvl3pPr>
      <a:lvl4pPr marL="1825188" indent="-260741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300">
          <a:solidFill>
            <a:schemeClr val="tx1"/>
          </a:solidFill>
          <a:latin typeface="+mn-lt"/>
          <a:ea typeface="+mn-ea"/>
        </a:defRPr>
      </a:lvl4pPr>
      <a:lvl5pPr marL="2346670" indent="-2607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300">
          <a:solidFill>
            <a:schemeClr val="tx1"/>
          </a:solidFill>
          <a:latin typeface="+mn-lt"/>
          <a:ea typeface="+mn-ea"/>
        </a:defRPr>
      </a:lvl5pPr>
      <a:lvl6pPr marL="2868153" indent="-2607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300">
          <a:solidFill>
            <a:schemeClr val="tx1"/>
          </a:solidFill>
          <a:latin typeface="+mn-lt"/>
          <a:ea typeface="+mn-ea"/>
        </a:defRPr>
      </a:lvl6pPr>
      <a:lvl7pPr marL="3389635" indent="-2607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300">
          <a:solidFill>
            <a:schemeClr val="tx1"/>
          </a:solidFill>
          <a:latin typeface="+mn-lt"/>
          <a:ea typeface="+mn-ea"/>
        </a:defRPr>
      </a:lvl7pPr>
      <a:lvl8pPr marL="3911117" indent="-2607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300">
          <a:solidFill>
            <a:schemeClr val="tx1"/>
          </a:solidFill>
          <a:latin typeface="+mn-lt"/>
          <a:ea typeface="+mn-ea"/>
        </a:defRPr>
      </a:lvl8pPr>
      <a:lvl9pPr marL="4432600" indent="-2607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8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65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447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2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41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894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376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85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767" y="314535"/>
            <a:ext cx="9599867" cy="664032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34670" y="302738"/>
            <a:ext cx="9624060" cy="857709"/>
          </a:xfrm>
          <a:prstGeom prst="rect">
            <a:avLst/>
          </a:prstGeom>
        </p:spPr>
        <p:txBody>
          <a:bodyPr vert="horz" lIns="104296" tIns="52148" rIns="104296" bIns="52148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4670" y="1477949"/>
            <a:ext cx="9624060" cy="5275012"/>
          </a:xfrm>
          <a:prstGeom prst="rect">
            <a:avLst/>
          </a:prstGeom>
        </p:spPr>
        <p:txBody>
          <a:bodyPr vert="horz" lIns="104296" tIns="52148" rIns="104296" bIns="52148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4670" y="7006699"/>
            <a:ext cx="2495127" cy="402483"/>
          </a:xfrm>
          <a:prstGeom prst="rect">
            <a:avLst/>
          </a:prstGeom>
        </p:spPr>
        <p:txBody>
          <a:bodyPr vert="horz" lIns="104296" tIns="52148" rIns="104296" bIns="5214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42965"/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yuebingxu@hynu.cn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3579" y="7006699"/>
            <a:ext cx="3386243" cy="402483"/>
          </a:xfrm>
          <a:prstGeom prst="rect">
            <a:avLst/>
          </a:prstGeom>
        </p:spPr>
        <p:txBody>
          <a:bodyPr vert="horz" lIns="104296" tIns="52148" rIns="104296" bIns="5214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42965"/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2012/9/7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3603" y="7006699"/>
            <a:ext cx="2495127" cy="402483"/>
          </a:xfrm>
          <a:prstGeom prst="rect">
            <a:avLst/>
          </a:prstGeom>
        </p:spPr>
        <p:txBody>
          <a:bodyPr vert="horz" lIns="104296" tIns="52148" rIns="104296" bIns="5214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4296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42965"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233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1042965" rtl="0" eaLnBrk="1" latinLnBrk="0" hangingPunct="1">
        <a:spcBef>
          <a:spcPct val="0"/>
        </a:spcBef>
        <a:buNone/>
        <a:defRPr sz="3600" b="1" kern="1200">
          <a:solidFill>
            <a:srgbClr val="0000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91112" indent="-391112" algn="l" defTabSz="1042965" rtl="0" eaLnBrk="1" latinLnBrk="0" hangingPunct="1">
        <a:spcBef>
          <a:spcPct val="20000"/>
        </a:spcBef>
        <a:buFont typeface="Wingdings" pitchFamily="2" charset="2"/>
        <a:buChar char="Ø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47409" indent="-325926" algn="l" defTabSz="1042965" rtl="0" eaLnBrk="1" latinLnBrk="0" hangingPunct="1">
        <a:spcBef>
          <a:spcPct val="20000"/>
        </a:spcBef>
        <a:buFont typeface="Wingdings" pitchFamily="2" charset="2"/>
        <a:buChar char="ü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303706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25188" indent="-260741" algn="l" defTabSz="1042965" rtl="0" eaLnBrk="1" latinLnBrk="0" hangingPunct="1">
        <a:spcBef>
          <a:spcPct val="20000"/>
        </a:spcBef>
        <a:buFont typeface="Arial" pitchFamily="34" charset="0"/>
        <a:buChar char="–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346670" indent="-260741" algn="l" defTabSz="1042965" rtl="0" eaLnBrk="1" latinLnBrk="0" hangingPunct="1">
        <a:spcBef>
          <a:spcPct val="20000"/>
        </a:spcBef>
        <a:buFont typeface="Arial" pitchFamily="34" charset="0"/>
        <a:buChar char="»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868153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635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117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600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8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65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447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2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41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894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376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85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1.jpeg"/><Relationship Id="rId4" Type="http://schemas.openxmlformats.org/officeDocument/2006/relationships/image" Target="../media/image1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2005" y="1081073"/>
            <a:ext cx="9089390" cy="1620430"/>
          </a:xfrm>
        </p:spPr>
        <p:txBody>
          <a:bodyPr/>
          <a:lstStyle/>
          <a:p>
            <a:r>
              <a:rPr lang="zh-CN" altLang="en-US" sz="6200" dirty="0"/>
              <a:t>微型计算机原理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04651" y="3403675"/>
            <a:ext cx="8084098" cy="113816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5000" dirty="0" smtClean="0"/>
              <a:t>第</a:t>
            </a:r>
            <a:r>
              <a:rPr lang="en-US" altLang="zh-CN" sz="5000" dirty="0" smtClean="0"/>
              <a:t>21</a:t>
            </a:r>
            <a:r>
              <a:rPr lang="zh-CN" altLang="en-US" sz="5000" dirty="0" smtClean="0"/>
              <a:t>讲 系统芯片与片上通信结构</a:t>
            </a:r>
            <a:endParaRPr lang="zh-CN" altLang="en-US" sz="5000" dirty="0"/>
          </a:p>
        </p:txBody>
      </p:sp>
    </p:spTree>
    <p:extLst>
      <p:ext uri="{BB962C8B-B14F-4D97-AF65-F5344CB8AC3E}">
        <p14:creationId xmlns:p14="http://schemas.microsoft.com/office/powerpoint/2010/main" xmlns="" val="137129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900" y="3619500"/>
            <a:ext cx="3022600" cy="2133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2400" y="3314700"/>
            <a:ext cx="4051300" cy="2946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41400" y="685800"/>
            <a:ext cx="50800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  <a:tab pos="6604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芯片封装技术举例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QFP(Quad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Flat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Package)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四侧引脚扁平封装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100" y="3327400"/>
            <a:ext cx="3784600" cy="19431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6900" y="2463800"/>
            <a:ext cx="3441700" cy="31242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41400" y="685800"/>
            <a:ext cx="42037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  <a:tab pos="6604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芯片封装技术举例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PGA(Pin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Grid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Array)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引脚网格阵列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08309" y="4724400"/>
            <a:ext cx="1841500" cy="1727200"/>
          </a:xfrm>
          <a:custGeom>
            <a:avLst/>
            <a:gdLst>
              <a:gd name="connsiteX0" fmla="*/ 0 w 1841500"/>
              <a:gd name="connsiteY0" fmla="*/ 0 h 1727200"/>
              <a:gd name="connsiteX1" fmla="*/ 0 w 1841500"/>
              <a:gd name="connsiteY1" fmla="*/ 1727200 h 1727200"/>
              <a:gd name="connsiteX2" fmla="*/ 1841500 w 1841500"/>
              <a:gd name="connsiteY2" fmla="*/ 1727200 h 1727200"/>
              <a:gd name="connsiteX3" fmla="*/ 1841500 w 1841500"/>
              <a:gd name="connsiteY3" fmla="*/ 0 h 1727200"/>
              <a:gd name="connsiteX4" fmla="*/ 0 w 1841500"/>
              <a:gd name="connsiteY4" fmla="*/ 0 h 172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1727200">
                <a:moveTo>
                  <a:pt x="0" y="0"/>
                </a:moveTo>
                <a:lnTo>
                  <a:pt x="0" y="1727200"/>
                </a:lnTo>
                <a:lnTo>
                  <a:pt x="1841500" y="1727200"/>
                </a:lnTo>
                <a:lnTo>
                  <a:pt x="18415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900" y="3441700"/>
            <a:ext cx="2476500" cy="2159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5500" y="1816100"/>
            <a:ext cx="3644900" cy="1943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8800" y="4000500"/>
            <a:ext cx="4114800" cy="26289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41400" y="685800"/>
            <a:ext cx="4292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  <a:tab pos="6604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芯片封装技术举例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BGA(Ball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Grid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Array)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球栅阵列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41400" y="655637"/>
            <a:ext cx="5029200" cy="307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主要内容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一、芯片的制造和封装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C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二、系统芯片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三、系统总线和片上总线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四、片上通信结构新发展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8534400" y="2806700"/>
            <a:ext cx="762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20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内存条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8318500" y="2768600"/>
            <a:ext cx="1841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（主存</a:t>
            </a:r>
            <a:r>
              <a:rPr lang="en-US" altLang="zh-CN" sz="2000" b="1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/DRAM</a:t>
            </a:r>
            <a:r>
              <a:rPr lang="en-US" altLang="zh-CN" sz="20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）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20800" y="64389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20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键盘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13200" y="27813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20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显卡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635000"/>
            <a:ext cx="64262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微处理器芯片的集成度不断提高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753100" y="2019300"/>
            <a:ext cx="736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CPU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628864" y="2997200"/>
            <a:ext cx="232436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内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存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条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插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槽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435600" y="3175000"/>
            <a:ext cx="13843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762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内存接口控制器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北桥芯片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76200" algn="l"/>
                <a:tab pos="203200" algn="l"/>
              </a:tabLst>
            </a:pPr>
            <a:r>
              <a:rPr lang="en-US" altLang="zh-CN" sz="1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PCI-E</a:t>
            </a:r>
            <a:r>
              <a:rPr lang="en-US" altLang="zh-CN" sz="1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接口控制器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594100" y="4343400"/>
            <a:ext cx="32004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8669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PCI-E</a:t>
            </a:r>
            <a:r>
              <a:rPr lang="en-US" altLang="zh-CN" sz="1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插槽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8669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ROM</a:t>
            </a:r>
            <a:r>
              <a:rPr lang="en-US" altLang="zh-CN" sz="1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接口控制器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733800" y="6032500"/>
            <a:ext cx="927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键盘插口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511800" y="5626100"/>
            <a:ext cx="12446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南桥芯片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27000" algn="l"/>
              </a:tabLst>
            </a:pPr>
            <a:r>
              <a:rPr lang="en-US" altLang="zh-CN" sz="1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键盘接口控制器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193800" y="2222500"/>
            <a:ext cx="762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20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显示器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089900" y="5778500"/>
            <a:ext cx="11303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0" b="1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BIOS</a:t>
            </a:r>
            <a:r>
              <a:rPr lang="en-US" altLang="zh-CN" sz="20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芯片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（</a:t>
            </a:r>
            <a:r>
              <a:rPr lang="en-US" altLang="zh-CN" sz="2000" b="1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ROM</a:t>
            </a:r>
            <a:r>
              <a:rPr lang="en-US" altLang="zh-CN" sz="20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1524000"/>
            <a:ext cx="9029700" cy="4914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635000"/>
            <a:ext cx="275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系统芯片实例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7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900" y="346074"/>
            <a:ext cx="9698205" cy="6634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1384300"/>
            <a:ext cx="7569200" cy="5448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635000"/>
            <a:ext cx="3670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单芯片计算机方案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3000" y="1384300"/>
            <a:ext cx="5689600" cy="5651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635000"/>
            <a:ext cx="7340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单芯片计算机方案和传统南北桥方案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41400" y="723900"/>
            <a:ext cx="5029200" cy="307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主要内容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一、芯片的制造和封装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二、系统芯片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C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三、系统总线和片上总线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四、片上通信结构新发展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66909" y="4508500"/>
            <a:ext cx="6121400" cy="1587500"/>
          </a:xfrm>
          <a:custGeom>
            <a:avLst/>
            <a:gdLst>
              <a:gd name="connsiteX0" fmla="*/ 0 w 6121400"/>
              <a:gd name="connsiteY0" fmla="*/ 0 h 1587500"/>
              <a:gd name="connsiteX1" fmla="*/ 0 w 6121400"/>
              <a:gd name="connsiteY1" fmla="*/ 1587500 h 1587500"/>
              <a:gd name="connsiteX2" fmla="*/ 6121400 w 6121400"/>
              <a:gd name="connsiteY2" fmla="*/ 1587500 h 1587500"/>
              <a:gd name="connsiteX3" fmla="*/ 6121400 w 6121400"/>
              <a:gd name="connsiteY3" fmla="*/ 0 h 1587500"/>
              <a:gd name="connsiteX4" fmla="*/ 0 w 6121400"/>
              <a:gd name="connsiteY4" fmla="*/ 0 h 158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1400" h="1587500">
                <a:moveTo>
                  <a:pt x="0" y="0"/>
                </a:moveTo>
                <a:lnTo>
                  <a:pt x="0" y="1587500"/>
                </a:lnTo>
                <a:lnTo>
                  <a:pt x="6121400" y="1587500"/>
                </a:lnTo>
                <a:lnTo>
                  <a:pt x="61214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0100" y="4483100"/>
            <a:ext cx="6172200" cy="1638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41400" y="693737"/>
            <a:ext cx="8293100" cy="537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  <a:tab pos="2476500" algn="l"/>
                <a:tab pos="3771900" algn="l"/>
                <a:tab pos="43053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主要内容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  <a:tab pos="2476500" algn="l"/>
                <a:tab pos="3771900" algn="l"/>
                <a:tab pos="43053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一、芯片的制造和封装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  <a:tab pos="2476500" algn="l"/>
                <a:tab pos="3771900" algn="l"/>
                <a:tab pos="43053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二、系统芯片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  <a:tab pos="2476500" algn="l"/>
                <a:tab pos="3771900" algn="l"/>
                <a:tab pos="43053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三、系统总线和片上总线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  <a:tab pos="2476500" algn="l"/>
                <a:tab pos="3771900" algn="l"/>
                <a:tab pos="43053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四、片上通信结构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03200" algn="l"/>
                <a:tab pos="2476500" algn="l"/>
                <a:tab pos="3771900" algn="l"/>
                <a:tab pos="43053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dirty="0" smtClean="0">
                <a:solidFill>
                  <a:srgbClr val="10253F"/>
                </a:solidFill>
                <a:latin typeface="黑体" pitchFamily="18" charset="0"/>
                <a:cs typeface="黑体" pitchFamily="18" charset="0"/>
              </a:rPr>
              <a:t>教材相关章节：</a:t>
            </a:r>
          </a:p>
          <a:p>
            <a:pPr>
              <a:lnSpc>
                <a:spcPts val="2800"/>
              </a:lnSpc>
              <a:tabLst>
                <a:tab pos="203200" algn="l"/>
                <a:tab pos="2476500" algn="l"/>
                <a:tab pos="3771900" algn="l"/>
                <a:tab pos="4305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10253F"/>
                </a:solidFill>
                <a:latin typeface="黑体" pitchFamily="18" charset="0"/>
                <a:cs typeface="黑体" pitchFamily="18" charset="0"/>
              </a:rPr>
              <a:t>《微型计算机基本原理与应用（第二版）》</a:t>
            </a:r>
          </a:p>
          <a:p>
            <a:pPr>
              <a:lnSpc>
                <a:spcPts val="3000"/>
              </a:lnSpc>
              <a:tabLst>
                <a:tab pos="203200" algn="l"/>
                <a:tab pos="2476500" algn="l"/>
                <a:tab pos="3771900" algn="l"/>
                <a:tab pos="43053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10253F"/>
                </a:solidFill>
                <a:latin typeface="黑体" pitchFamily="18" charset="0"/>
                <a:cs typeface="黑体" pitchFamily="18" charset="0"/>
              </a:rPr>
              <a:t>第</a:t>
            </a:r>
            <a:r>
              <a:rPr lang="en-US" altLang="zh-CN" sz="2400" b="1" dirty="0" smtClean="0">
                <a:solidFill>
                  <a:srgbClr val="10253F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US" altLang="zh-CN" sz="2400" dirty="0" smtClean="0">
                <a:solidFill>
                  <a:srgbClr val="10253F"/>
                </a:solidFill>
                <a:latin typeface="黑体" pitchFamily="18" charset="0"/>
                <a:cs typeface="黑体" pitchFamily="18" charset="0"/>
              </a:rPr>
              <a:t>章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0253F"/>
                </a:solidFill>
                <a:latin typeface="黑体" pitchFamily="18" charset="0"/>
                <a:cs typeface="黑体" pitchFamily="18" charset="0"/>
              </a:rPr>
              <a:t>总线及总线标准</a:t>
            </a:r>
          </a:p>
          <a:p>
            <a:pPr>
              <a:lnSpc>
                <a:spcPts val="2800"/>
              </a:lnSpc>
              <a:tabLst>
                <a:tab pos="203200" algn="l"/>
                <a:tab pos="2476500" algn="l"/>
                <a:tab pos="3771900" algn="l"/>
                <a:tab pos="4305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10253F"/>
                </a:solidFill>
                <a:latin typeface="黑体" pitchFamily="18" charset="0"/>
                <a:cs typeface="黑体" pitchFamily="18" charset="0"/>
              </a:rPr>
              <a:t>第</a:t>
            </a:r>
            <a:r>
              <a:rPr lang="en-US" altLang="zh-CN" sz="2400" b="1" dirty="0" smtClean="0">
                <a:solidFill>
                  <a:srgbClr val="10253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400" dirty="0" smtClean="0">
                <a:solidFill>
                  <a:srgbClr val="10253F"/>
                </a:solidFill>
                <a:latin typeface="黑体" pitchFamily="18" charset="0"/>
                <a:cs typeface="黑体" pitchFamily="18" charset="0"/>
              </a:rPr>
              <a:t>章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0253F"/>
                </a:solidFill>
                <a:latin typeface="黑体" pitchFamily="18" charset="0"/>
                <a:cs typeface="黑体" pitchFamily="18" charset="0"/>
              </a:rPr>
              <a:t>微处理器的内部结构及外部功能特性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2200" y="1244600"/>
            <a:ext cx="8636000" cy="5156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749300"/>
            <a:ext cx="8407400" cy="373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41300" algn="l"/>
                <a:tab pos="69850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系统总线和片上总线的位置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41300" algn="l"/>
                <a:tab pos="69850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片上总线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41300" algn="l"/>
                <a:tab pos="69850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系统总线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41400" y="655637"/>
            <a:ext cx="5041900" cy="445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  <a:tab pos="6604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系统总线和片上总线实例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系统总线的实例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总线</a:t>
            </a:r>
          </a:p>
          <a:p>
            <a:pPr>
              <a:lnSpc>
                <a:spcPts val="40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公司制定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片上总线的实例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AHB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总线</a:t>
            </a:r>
          </a:p>
          <a:p>
            <a:pPr>
              <a:lnSpc>
                <a:spcPts val="40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ARM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公司制定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55909" y="4864100"/>
            <a:ext cx="660400" cy="457200"/>
          </a:xfrm>
          <a:custGeom>
            <a:avLst/>
            <a:gdLst>
              <a:gd name="connsiteX0" fmla="*/ 0 w 660400"/>
              <a:gd name="connsiteY0" fmla="*/ 228600 h 457200"/>
              <a:gd name="connsiteX1" fmla="*/ 228600 w 660400"/>
              <a:gd name="connsiteY1" fmla="*/ 0 h 457200"/>
              <a:gd name="connsiteX2" fmla="*/ 228600 w 660400"/>
              <a:gd name="connsiteY2" fmla="*/ 114300 h 457200"/>
              <a:gd name="connsiteX3" fmla="*/ 431800 w 660400"/>
              <a:gd name="connsiteY3" fmla="*/ 114300 h 457200"/>
              <a:gd name="connsiteX4" fmla="*/ 431800 w 660400"/>
              <a:gd name="connsiteY4" fmla="*/ 0 h 457200"/>
              <a:gd name="connsiteX5" fmla="*/ 660400 w 660400"/>
              <a:gd name="connsiteY5" fmla="*/ 228600 h 457200"/>
              <a:gd name="connsiteX6" fmla="*/ 431800 w 660400"/>
              <a:gd name="connsiteY6" fmla="*/ 457200 h 457200"/>
              <a:gd name="connsiteX7" fmla="*/ 431800 w 660400"/>
              <a:gd name="connsiteY7" fmla="*/ 342900 h 457200"/>
              <a:gd name="connsiteX8" fmla="*/ 228600 w 660400"/>
              <a:gd name="connsiteY8" fmla="*/ 342900 h 457200"/>
              <a:gd name="connsiteX9" fmla="*/ 228600 w 660400"/>
              <a:gd name="connsiteY9" fmla="*/ 457200 h 457200"/>
              <a:gd name="connsiteX10" fmla="*/ 0 w 660400"/>
              <a:gd name="connsiteY10" fmla="*/ 2286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60400" h="457200">
                <a:moveTo>
                  <a:pt x="0" y="228600"/>
                </a:moveTo>
                <a:lnTo>
                  <a:pt x="228600" y="0"/>
                </a:lnTo>
                <a:lnTo>
                  <a:pt x="228600" y="114300"/>
                </a:lnTo>
                <a:lnTo>
                  <a:pt x="431800" y="114300"/>
                </a:lnTo>
                <a:lnTo>
                  <a:pt x="431800" y="0"/>
                </a:lnTo>
                <a:lnTo>
                  <a:pt x="660400" y="228600"/>
                </a:lnTo>
                <a:lnTo>
                  <a:pt x="431800" y="457200"/>
                </a:lnTo>
                <a:lnTo>
                  <a:pt x="431800" y="342900"/>
                </a:lnTo>
                <a:lnTo>
                  <a:pt x="228600" y="342900"/>
                </a:lnTo>
                <a:lnTo>
                  <a:pt x="228600" y="45720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97009" y="4470400"/>
            <a:ext cx="660400" cy="457200"/>
          </a:xfrm>
          <a:custGeom>
            <a:avLst/>
            <a:gdLst>
              <a:gd name="connsiteX0" fmla="*/ 0 w 660400"/>
              <a:gd name="connsiteY0" fmla="*/ 228600 h 457200"/>
              <a:gd name="connsiteX1" fmla="*/ 228600 w 660400"/>
              <a:gd name="connsiteY1" fmla="*/ 0 h 457200"/>
              <a:gd name="connsiteX2" fmla="*/ 228600 w 660400"/>
              <a:gd name="connsiteY2" fmla="*/ 114300 h 457200"/>
              <a:gd name="connsiteX3" fmla="*/ 431800 w 660400"/>
              <a:gd name="connsiteY3" fmla="*/ 114300 h 457200"/>
              <a:gd name="connsiteX4" fmla="*/ 431800 w 660400"/>
              <a:gd name="connsiteY4" fmla="*/ 0 h 457200"/>
              <a:gd name="connsiteX5" fmla="*/ 660400 w 660400"/>
              <a:gd name="connsiteY5" fmla="*/ 228600 h 457200"/>
              <a:gd name="connsiteX6" fmla="*/ 431800 w 660400"/>
              <a:gd name="connsiteY6" fmla="*/ 457200 h 457200"/>
              <a:gd name="connsiteX7" fmla="*/ 431800 w 660400"/>
              <a:gd name="connsiteY7" fmla="*/ 342900 h 457200"/>
              <a:gd name="connsiteX8" fmla="*/ 228600 w 660400"/>
              <a:gd name="connsiteY8" fmla="*/ 342900 h 457200"/>
              <a:gd name="connsiteX9" fmla="*/ 228600 w 660400"/>
              <a:gd name="connsiteY9" fmla="*/ 457200 h 457200"/>
              <a:gd name="connsiteX10" fmla="*/ 0 w 660400"/>
              <a:gd name="connsiteY10" fmla="*/ 2286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60400" h="457200">
                <a:moveTo>
                  <a:pt x="0" y="228600"/>
                </a:moveTo>
                <a:lnTo>
                  <a:pt x="228600" y="0"/>
                </a:lnTo>
                <a:lnTo>
                  <a:pt x="228600" y="114300"/>
                </a:lnTo>
                <a:lnTo>
                  <a:pt x="431800" y="114300"/>
                </a:lnTo>
                <a:lnTo>
                  <a:pt x="431800" y="0"/>
                </a:lnTo>
                <a:lnTo>
                  <a:pt x="660400" y="228600"/>
                </a:lnTo>
                <a:lnTo>
                  <a:pt x="431800" y="457200"/>
                </a:lnTo>
                <a:lnTo>
                  <a:pt x="431800" y="342900"/>
                </a:lnTo>
                <a:lnTo>
                  <a:pt x="228600" y="342900"/>
                </a:lnTo>
                <a:lnTo>
                  <a:pt x="228600" y="45720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55909" y="3327400"/>
            <a:ext cx="660400" cy="457200"/>
          </a:xfrm>
          <a:custGeom>
            <a:avLst/>
            <a:gdLst>
              <a:gd name="connsiteX0" fmla="*/ 0 w 660400"/>
              <a:gd name="connsiteY0" fmla="*/ 228600 h 457200"/>
              <a:gd name="connsiteX1" fmla="*/ 228600 w 660400"/>
              <a:gd name="connsiteY1" fmla="*/ 0 h 457200"/>
              <a:gd name="connsiteX2" fmla="*/ 228600 w 660400"/>
              <a:gd name="connsiteY2" fmla="*/ 114300 h 457200"/>
              <a:gd name="connsiteX3" fmla="*/ 431800 w 660400"/>
              <a:gd name="connsiteY3" fmla="*/ 114300 h 457200"/>
              <a:gd name="connsiteX4" fmla="*/ 431800 w 660400"/>
              <a:gd name="connsiteY4" fmla="*/ 0 h 457200"/>
              <a:gd name="connsiteX5" fmla="*/ 660400 w 660400"/>
              <a:gd name="connsiteY5" fmla="*/ 228600 h 457200"/>
              <a:gd name="connsiteX6" fmla="*/ 431800 w 660400"/>
              <a:gd name="connsiteY6" fmla="*/ 457200 h 457200"/>
              <a:gd name="connsiteX7" fmla="*/ 431800 w 660400"/>
              <a:gd name="connsiteY7" fmla="*/ 342900 h 457200"/>
              <a:gd name="connsiteX8" fmla="*/ 228600 w 660400"/>
              <a:gd name="connsiteY8" fmla="*/ 342900 h 457200"/>
              <a:gd name="connsiteX9" fmla="*/ 228600 w 660400"/>
              <a:gd name="connsiteY9" fmla="*/ 457200 h 457200"/>
              <a:gd name="connsiteX10" fmla="*/ 0 w 660400"/>
              <a:gd name="connsiteY10" fmla="*/ 2286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60400" h="457200">
                <a:moveTo>
                  <a:pt x="0" y="228600"/>
                </a:moveTo>
                <a:lnTo>
                  <a:pt x="228600" y="0"/>
                </a:lnTo>
                <a:lnTo>
                  <a:pt x="228600" y="114300"/>
                </a:lnTo>
                <a:lnTo>
                  <a:pt x="431800" y="114300"/>
                </a:lnTo>
                <a:lnTo>
                  <a:pt x="431800" y="0"/>
                </a:lnTo>
                <a:lnTo>
                  <a:pt x="660400" y="228600"/>
                </a:lnTo>
                <a:lnTo>
                  <a:pt x="431800" y="457200"/>
                </a:lnTo>
                <a:lnTo>
                  <a:pt x="431800" y="342900"/>
                </a:lnTo>
                <a:lnTo>
                  <a:pt x="228600" y="342900"/>
                </a:lnTo>
                <a:lnTo>
                  <a:pt x="228600" y="45720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015109" y="2692400"/>
            <a:ext cx="660400" cy="457200"/>
          </a:xfrm>
          <a:custGeom>
            <a:avLst/>
            <a:gdLst>
              <a:gd name="connsiteX0" fmla="*/ 0 w 660400"/>
              <a:gd name="connsiteY0" fmla="*/ 228600 h 457200"/>
              <a:gd name="connsiteX1" fmla="*/ 228600 w 660400"/>
              <a:gd name="connsiteY1" fmla="*/ 0 h 457200"/>
              <a:gd name="connsiteX2" fmla="*/ 228600 w 660400"/>
              <a:gd name="connsiteY2" fmla="*/ 114300 h 457200"/>
              <a:gd name="connsiteX3" fmla="*/ 431800 w 660400"/>
              <a:gd name="connsiteY3" fmla="*/ 114300 h 457200"/>
              <a:gd name="connsiteX4" fmla="*/ 431800 w 660400"/>
              <a:gd name="connsiteY4" fmla="*/ 0 h 457200"/>
              <a:gd name="connsiteX5" fmla="*/ 660400 w 660400"/>
              <a:gd name="connsiteY5" fmla="*/ 228600 h 457200"/>
              <a:gd name="connsiteX6" fmla="*/ 431800 w 660400"/>
              <a:gd name="connsiteY6" fmla="*/ 457200 h 457200"/>
              <a:gd name="connsiteX7" fmla="*/ 431800 w 660400"/>
              <a:gd name="connsiteY7" fmla="*/ 342900 h 457200"/>
              <a:gd name="connsiteX8" fmla="*/ 228600 w 660400"/>
              <a:gd name="connsiteY8" fmla="*/ 342900 h 457200"/>
              <a:gd name="connsiteX9" fmla="*/ 228600 w 660400"/>
              <a:gd name="connsiteY9" fmla="*/ 457200 h 457200"/>
              <a:gd name="connsiteX10" fmla="*/ 0 w 660400"/>
              <a:gd name="connsiteY10" fmla="*/ 2286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60400" h="457200">
                <a:moveTo>
                  <a:pt x="0" y="228600"/>
                </a:moveTo>
                <a:lnTo>
                  <a:pt x="228600" y="0"/>
                </a:lnTo>
                <a:lnTo>
                  <a:pt x="228600" y="114300"/>
                </a:lnTo>
                <a:lnTo>
                  <a:pt x="431800" y="114300"/>
                </a:lnTo>
                <a:lnTo>
                  <a:pt x="431800" y="0"/>
                </a:lnTo>
                <a:lnTo>
                  <a:pt x="660400" y="228600"/>
                </a:lnTo>
                <a:lnTo>
                  <a:pt x="431800" y="457200"/>
                </a:lnTo>
                <a:lnTo>
                  <a:pt x="431800" y="342900"/>
                </a:lnTo>
                <a:lnTo>
                  <a:pt x="228600" y="342900"/>
                </a:lnTo>
                <a:lnTo>
                  <a:pt x="228600" y="45720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015109" y="2133600"/>
            <a:ext cx="660400" cy="241300"/>
          </a:xfrm>
          <a:custGeom>
            <a:avLst/>
            <a:gdLst>
              <a:gd name="connsiteX0" fmla="*/ 0 w 660400"/>
              <a:gd name="connsiteY0" fmla="*/ 114300 h 241300"/>
              <a:gd name="connsiteX1" fmla="*/ 127000 w 660400"/>
              <a:gd name="connsiteY1" fmla="*/ 0 h 241300"/>
              <a:gd name="connsiteX2" fmla="*/ 127000 w 660400"/>
              <a:gd name="connsiteY2" fmla="*/ 63500 h 241300"/>
              <a:gd name="connsiteX3" fmla="*/ 546100 w 660400"/>
              <a:gd name="connsiteY3" fmla="*/ 63500 h 241300"/>
              <a:gd name="connsiteX4" fmla="*/ 546100 w 660400"/>
              <a:gd name="connsiteY4" fmla="*/ 0 h 241300"/>
              <a:gd name="connsiteX5" fmla="*/ 660400 w 660400"/>
              <a:gd name="connsiteY5" fmla="*/ 114300 h 241300"/>
              <a:gd name="connsiteX6" fmla="*/ 546100 w 660400"/>
              <a:gd name="connsiteY6" fmla="*/ 241300 h 241300"/>
              <a:gd name="connsiteX7" fmla="*/ 546100 w 660400"/>
              <a:gd name="connsiteY7" fmla="*/ 177800 h 241300"/>
              <a:gd name="connsiteX8" fmla="*/ 127000 w 660400"/>
              <a:gd name="connsiteY8" fmla="*/ 177800 h 241300"/>
              <a:gd name="connsiteX9" fmla="*/ 127000 w 660400"/>
              <a:gd name="connsiteY9" fmla="*/ 241300 h 241300"/>
              <a:gd name="connsiteX10" fmla="*/ 0 w 660400"/>
              <a:gd name="connsiteY10" fmla="*/ 11430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60400" h="241300">
                <a:moveTo>
                  <a:pt x="0" y="114300"/>
                </a:moveTo>
                <a:lnTo>
                  <a:pt x="127000" y="0"/>
                </a:lnTo>
                <a:lnTo>
                  <a:pt x="127000" y="63500"/>
                </a:lnTo>
                <a:lnTo>
                  <a:pt x="546100" y="63500"/>
                </a:lnTo>
                <a:lnTo>
                  <a:pt x="546100" y="0"/>
                </a:lnTo>
                <a:lnTo>
                  <a:pt x="660400" y="114300"/>
                </a:lnTo>
                <a:lnTo>
                  <a:pt x="546100" y="241300"/>
                </a:lnTo>
                <a:lnTo>
                  <a:pt x="546100" y="177800"/>
                </a:lnTo>
                <a:lnTo>
                  <a:pt x="127000" y="177800"/>
                </a:lnTo>
                <a:lnTo>
                  <a:pt x="127000" y="241300"/>
                </a:lnTo>
                <a:lnTo>
                  <a:pt x="0" y="1143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39609" y="65913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39609" y="63246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39609" y="60579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39609" y="57912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39609" y="55245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39609" y="52578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39609" y="49911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39609" y="47244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39609" y="44577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39609" y="41910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39609" y="39243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39609" y="36576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39609" y="33909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39609" y="31242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39609" y="28575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39609" y="25908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39609" y="23241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39609" y="20574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39609" y="17907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39609" y="15240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523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1190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13857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16524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19191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1858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24525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27192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29859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32526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35193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37860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40527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43194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45861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48528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51195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53862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56529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59196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61863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64530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67197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69864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72531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75198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77865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8053209" y="13970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8281809" y="14351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8281809" y="17018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8281809" y="19685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8281809" y="22352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8281809" y="25019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8281809" y="27686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8281809" y="30353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8281809" y="33020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8281809" y="35687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8281809" y="38354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8281809" y="41021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8281809" y="43688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8281809" y="46355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8281809" y="49022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8281809" y="51689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8281809" y="54356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8281809" y="57023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8281809" y="59690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8281809" y="62357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8281809" y="6502400"/>
            <a:ext cx="38100" cy="152400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81294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78627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75960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73293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70626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67959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65292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62625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59958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57291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54624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51957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49290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46623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43956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41289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38622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35955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33288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Freeform 3"/>
          <p:cNvSpPr/>
          <p:nvPr/>
        </p:nvSpPr>
        <p:spPr>
          <a:xfrm>
            <a:off x="30621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Freeform 3"/>
          <p:cNvSpPr/>
          <p:nvPr/>
        </p:nvSpPr>
        <p:spPr>
          <a:xfrm>
            <a:off x="27954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Freeform 3"/>
          <p:cNvSpPr/>
          <p:nvPr/>
        </p:nvSpPr>
        <p:spPr>
          <a:xfrm>
            <a:off x="25287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5" name="Freeform 3"/>
          <p:cNvSpPr/>
          <p:nvPr/>
        </p:nvSpPr>
        <p:spPr>
          <a:xfrm>
            <a:off x="22620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Freeform 3"/>
          <p:cNvSpPr/>
          <p:nvPr/>
        </p:nvSpPr>
        <p:spPr>
          <a:xfrm>
            <a:off x="19953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Freeform 3"/>
          <p:cNvSpPr/>
          <p:nvPr/>
        </p:nvSpPr>
        <p:spPr>
          <a:xfrm>
            <a:off x="17286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8" name="Freeform 3"/>
          <p:cNvSpPr/>
          <p:nvPr/>
        </p:nvSpPr>
        <p:spPr>
          <a:xfrm>
            <a:off x="14619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9" name="Freeform 3"/>
          <p:cNvSpPr/>
          <p:nvPr/>
        </p:nvSpPr>
        <p:spPr>
          <a:xfrm>
            <a:off x="11952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0" name="Freeform 3"/>
          <p:cNvSpPr/>
          <p:nvPr/>
        </p:nvSpPr>
        <p:spPr>
          <a:xfrm>
            <a:off x="928509" y="6718300"/>
            <a:ext cx="152400" cy="38100"/>
          </a:xfrm>
          <a:custGeom>
            <a:avLst/>
            <a:gdLst>
              <a:gd name="connsiteX0" fmla="*/ 0 w 152400"/>
              <a:gd name="connsiteY0" fmla="*/ 19050 h 38100"/>
              <a:gd name="connsiteX1" fmla="*/ 152400 w 152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0" y="19050"/>
                </a:moveTo>
                <a:lnTo>
                  <a:pt x="1524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700" y="1422400"/>
            <a:ext cx="8890000" cy="5295900"/>
          </a:xfrm>
          <a:prstGeom prst="rect">
            <a:avLst/>
          </a:prstGeom>
          <a:noFill/>
        </p:spPr>
      </p:pic>
      <p:pic>
        <p:nvPicPr>
          <p:cNvPr id="110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3200400" y="3886200"/>
            <a:ext cx="1447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AHB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  <p:sp>
        <p:nvSpPr>
          <p:cNvPr id="1102" name="TextBox 1"/>
          <p:cNvSpPr txBox="1"/>
          <p:nvPr/>
        </p:nvSpPr>
        <p:spPr>
          <a:xfrm rot="16200000">
            <a:off x="8343900" y="3149600"/>
            <a:ext cx="1308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  <p:sp>
        <p:nvSpPr>
          <p:cNvPr id="1103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</a:p>
        </p:txBody>
      </p:sp>
      <p:sp>
        <p:nvSpPr>
          <p:cNvPr id="1105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106" name="TextBox 1"/>
          <p:cNvSpPr txBox="1"/>
          <p:nvPr/>
        </p:nvSpPr>
        <p:spPr>
          <a:xfrm>
            <a:off x="1041400" y="635000"/>
            <a:ext cx="7289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一个包含</a:t>
            </a: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AHB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和</a:t>
            </a: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总线的系统实例</a:t>
            </a:r>
          </a:p>
        </p:txBody>
      </p:sp>
      <p:sp>
        <p:nvSpPr>
          <p:cNvPr id="1107" name="TextBox 1"/>
          <p:cNvSpPr txBox="1"/>
          <p:nvPr/>
        </p:nvSpPr>
        <p:spPr>
          <a:xfrm>
            <a:off x="5181600" y="4318000"/>
            <a:ext cx="16637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38100" algn="l"/>
              </a:tabLst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以太网</a:t>
            </a:r>
          </a:p>
          <a:p>
            <a:pPr>
              <a:lnSpc>
                <a:spcPts val="4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控制器</a:t>
            </a:r>
          </a:p>
        </p:txBody>
      </p:sp>
      <p:sp>
        <p:nvSpPr>
          <p:cNvPr id="1108" name="TextBox 1"/>
          <p:cNvSpPr txBox="1"/>
          <p:nvPr/>
        </p:nvSpPr>
        <p:spPr>
          <a:xfrm>
            <a:off x="3365500" y="5791200"/>
            <a:ext cx="1066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译码器</a:t>
            </a:r>
          </a:p>
        </p:txBody>
      </p:sp>
      <p:sp>
        <p:nvSpPr>
          <p:cNvPr id="1109" name="TextBox 1"/>
          <p:cNvSpPr txBox="1"/>
          <p:nvPr/>
        </p:nvSpPr>
        <p:spPr>
          <a:xfrm>
            <a:off x="3403600" y="1981200"/>
            <a:ext cx="1066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仲裁器</a:t>
            </a:r>
          </a:p>
        </p:txBody>
      </p:sp>
      <p:sp>
        <p:nvSpPr>
          <p:cNvPr id="1110" name="TextBox 1"/>
          <p:cNvSpPr txBox="1"/>
          <p:nvPr/>
        </p:nvSpPr>
        <p:spPr>
          <a:xfrm>
            <a:off x="1104900" y="2540000"/>
            <a:ext cx="6985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微处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理器</a:t>
            </a:r>
          </a:p>
        </p:txBody>
      </p:sp>
      <p:sp>
        <p:nvSpPr>
          <p:cNvPr id="1111" name="TextBox 1"/>
          <p:cNvSpPr txBox="1"/>
          <p:nvPr/>
        </p:nvSpPr>
        <p:spPr>
          <a:xfrm>
            <a:off x="2387600" y="2768600"/>
            <a:ext cx="292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112" name="TextBox 1"/>
          <p:cNvSpPr txBox="1"/>
          <p:nvPr/>
        </p:nvSpPr>
        <p:spPr>
          <a:xfrm>
            <a:off x="1104900" y="4343400"/>
            <a:ext cx="10541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存储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控制器</a:t>
            </a:r>
          </a:p>
        </p:txBody>
      </p:sp>
      <p:sp>
        <p:nvSpPr>
          <p:cNvPr id="1113" name="TextBox 1"/>
          <p:cNvSpPr txBox="1"/>
          <p:nvPr/>
        </p:nvSpPr>
        <p:spPr>
          <a:xfrm>
            <a:off x="2425700" y="4572000"/>
            <a:ext cx="22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1114" name="TextBox 1"/>
          <p:cNvSpPr txBox="1"/>
          <p:nvPr/>
        </p:nvSpPr>
        <p:spPr>
          <a:xfrm>
            <a:off x="5918200" y="2768600"/>
            <a:ext cx="10668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  <a:p>
            <a:pPr>
              <a:lnSpc>
                <a:spcPts val="3400"/>
              </a:lnSpc>
              <a:tabLst>
                <a:tab pos="1778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桥接器</a:t>
            </a:r>
          </a:p>
        </p:txBody>
      </p:sp>
      <p:sp>
        <p:nvSpPr>
          <p:cNvPr id="1115" name="TextBox 1"/>
          <p:cNvSpPr txBox="1"/>
          <p:nvPr/>
        </p:nvSpPr>
        <p:spPr>
          <a:xfrm>
            <a:off x="5181600" y="2794000"/>
            <a:ext cx="2921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1116" name="TextBox 1"/>
          <p:cNvSpPr txBox="1"/>
          <p:nvPr/>
        </p:nvSpPr>
        <p:spPr>
          <a:xfrm>
            <a:off x="7416800" y="2755900"/>
            <a:ext cx="2921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8100" algn="l"/>
              </a:tabLst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117" name="TextBox 1"/>
          <p:cNvSpPr txBox="1"/>
          <p:nvPr/>
        </p:nvSpPr>
        <p:spPr>
          <a:xfrm>
            <a:off x="6718300" y="2057400"/>
            <a:ext cx="1066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仲裁器</a:t>
            </a:r>
          </a:p>
        </p:txBody>
      </p:sp>
      <p:sp>
        <p:nvSpPr>
          <p:cNvPr id="1118" name="TextBox 1"/>
          <p:cNvSpPr txBox="1"/>
          <p:nvPr/>
        </p:nvSpPr>
        <p:spPr>
          <a:xfrm>
            <a:off x="1193800" y="5778500"/>
            <a:ext cx="15240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主模块接口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从模块接口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538109" y="1358900"/>
            <a:ext cx="5969000" cy="622300"/>
          </a:xfrm>
          <a:custGeom>
            <a:avLst/>
            <a:gdLst>
              <a:gd name="connsiteX0" fmla="*/ 0 w 5969000"/>
              <a:gd name="connsiteY0" fmla="*/ 101600 h 622300"/>
              <a:gd name="connsiteX1" fmla="*/ 101599 w 5969000"/>
              <a:gd name="connsiteY1" fmla="*/ 0 h 622300"/>
              <a:gd name="connsiteX2" fmla="*/ 5867400 w 5969000"/>
              <a:gd name="connsiteY2" fmla="*/ 0 h 622300"/>
              <a:gd name="connsiteX3" fmla="*/ 5969000 w 5969000"/>
              <a:gd name="connsiteY3" fmla="*/ 101600 h 622300"/>
              <a:gd name="connsiteX4" fmla="*/ 5969000 w 5969000"/>
              <a:gd name="connsiteY4" fmla="*/ 520700 h 622300"/>
              <a:gd name="connsiteX5" fmla="*/ 5867400 w 5969000"/>
              <a:gd name="connsiteY5" fmla="*/ 622300 h 622300"/>
              <a:gd name="connsiteX6" fmla="*/ 101599 w 5969000"/>
              <a:gd name="connsiteY6" fmla="*/ 622300 h 622300"/>
              <a:gd name="connsiteX7" fmla="*/ 0 w 5969000"/>
              <a:gd name="connsiteY7" fmla="*/ 520700 h 622300"/>
              <a:gd name="connsiteX8" fmla="*/ 0 w 5969000"/>
              <a:gd name="connsiteY8" fmla="*/ 10160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969000" h="622300">
                <a:moveTo>
                  <a:pt x="0" y="101600"/>
                </a:moveTo>
                <a:cubicBezTo>
                  <a:pt x="0" y="50800"/>
                  <a:pt x="38100" y="0"/>
                  <a:pt x="101599" y="0"/>
                </a:cubicBezTo>
                <a:lnTo>
                  <a:pt x="5867400" y="0"/>
                </a:lnTo>
                <a:cubicBezTo>
                  <a:pt x="5918200" y="0"/>
                  <a:pt x="5969000" y="50800"/>
                  <a:pt x="5969000" y="101600"/>
                </a:cubicBezTo>
                <a:lnTo>
                  <a:pt x="5969000" y="520700"/>
                </a:lnTo>
                <a:cubicBezTo>
                  <a:pt x="5969000" y="571500"/>
                  <a:pt x="5918200" y="622300"/>
                  <a:pt x="5867400" y="622300"/>
                </a:cubicBezTo>
                <a:lnTo>
                  <a:pt x="101599" y="622300"/>
                </a:lnTo>
                <a:cubicBezTo>
                  <a:pt x="38100" y="622300"/>
                  <a:pt x="0" y="571500"/>
                  <a:pt x="0" y="520700"/>
                </a:cubicBezTo>
                <a:lnTo>
                  <a:pt x="0" y="1016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8109" y="2692400"/>
            <a:ext cx="5969000" cy="622300"/>
          </a:xfrm>
          <a:custGeom>
            <a:avLst/>
            <a:gdLst>
              <a:gd name="connsiteX0" fmla="*/ 0 w 5969000"/>
              <a:gd name="connsiteY0" fmla="*/ 101600 h 622300"/>
              <a:gd name="connsiteX1" fmla="*/ 101599 w 5969000"/>
              <a:gd name="connsiteY1" fmla="*/ 0 h 622300"/>
              <a:gd name="connsiteX2" fmla="*/ 5867400 w 5969000"/>
              <a:gd name="connsiteY2" fmla="*/ 0 h 622300"/>
              <a:gd name="connsiteX3" fmla="*/ 5969000 w 5969000"/>
              <a:gd name="connsiteY3" fmla="*/ 101600 h 622300"/>
              <a:gd name="connsiteX4" fmla="*/ 5969000 w 5969000"/>
              <a:gd name="connsiteY4" fmla="*/ 520700 h 622300"/>
              <a:gd name="connsiteX5" fmla="*/ 5867400 w 5969000"/>
              <a:gd name="connsiteY5" fmla="*/ 622300 h 622300"/>
              <a:gd name="connsiteX6" fmla="*/ 101599 w 5969000"/>
              <a:gd name="connsiteY6" fmla="*/ 622300 h 622300"/>
              <a:gd name="connsiteX7" fmla="*/ 0 w 5969000"/>
              <a:gd name="connsiteY7" fmla="*/ 520700 h 622300"/>
              <a:gd name="connsiteX8" fmla="*/ 0 w 5969000"/>
              <a:gd name="connsiteY8" fmla="*/ 10160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969000" h="622300">
                <a:moveTo>
                  <a:pt x="0" y="101600"/>
                </a:moveTo>
                <a:cubicBezTo>
                  <a:pt x="0" y="50800"/>
                  <a:pt x="38100" y="0"/>
                  <a:pt x="101599" y="0"/>
                </a:cubicBezTo>
                <a:lnTo>
                  <a:pt x="5867400" y="0"/>
                </a:lnTo>
                <a:cubicBezTo>
                  <a:pt x="5918200" y="0"/>
                  <a:pt x="5969000" y="50800"/>
                  <a:pt x="5969000" y="101600"/>
                </a:cubicBezTo>
                <a:lnTo>
                  <a:pt x="5969000" y="520700"/>
                </a:lnTo>
                <a:cubicBezTo>
                  <a:pt x="5969000" y="571500"/>
                  <a:pt x="5918200" y="622300"/>
                  <a:pt x="5867400" y="622300"/>
                </a:cubicBezTo>
                <a:lnTo>
                  <a:pt x="101599" y="622300"/>
                </a:lnTo>
                <a:cubicBezTo>
                  <a:pt x="38100" y="622300"/>
                  <a:pt x="0" y="571500"/>
                  <a:pt x="0" y="520700"/>
                </a:cubicBezTo>
                <a:lnTo>
                  <a:pt x="0" y="1016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538109" y="4025900"/>
            <a:ext cx="5969000" cy="622300"/>
          </a:xfrm>
          <a:custGeom>
            <a:avLst/>
            <a:gdLst>
              <a:gd name="connsiteX0" fmla="*/ 0 w 5969000"/>
              <a:gd name="connsiteY0" fmla="*/ 101600 h 622300"/>
              <a:gd name="connsiteX1" fmla="*/ 101599 w 5969000"/>
              <a:gd name="connsiteY1" fmla="*/ 0 h 622300"/>
              <a:gd name="connsiteX2" fmla="*/ 5867400 w 5969000"/>
              <a:gd name="connsiteY2" fmla="*/ 0 h 622300"/>
              <a:gd name="connsiteX3" fmla="*/ 5969000 w 5969000"/>
              <a:gd name="connsiteY3" fmla="*/ 101600 h 622300"/>
              <a:gd name="connsiteX4" fmla="*/ 5969000 w 5969000"/>
              <a:gd name="connsiteY4" fmla="*/ 520700 h 622300"/>
              <a:gd name="connsiteX5" fmla="*/ 5867400 w 5969000"/>
              <a:gd name="connsiteY5" fmla="*/ 622300 h 622300"/>
              <a:gd name="connsiteX6" fmla="*/ 101599 w 5969000"/>
              <a:gd name="connsiteY6" fmla="*/ 622300 h 622300"/>
              <a:gd name="connsiteX7" fmla="*/ 0 w 5969000"/>
              <a:gd name="connsiteY7" fmla="*/ 520700 h 622300"/>
              <a:gd name="connsiteX8" fmla="*/ 0 w 5969000"/>
              <a:gd name="connsiteY8" fmla="*/ 10160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969000" h="622300">
                <a:moveTo>
                  <a:pt x="0" y="101600"/>
                </a:moveTo>
                <a:cubicBezTo>
                  <a:pt x="0" y="50800"/>
                  <a:pt x="38100" y="0"/>
                  <a:pt x="101599" y="0"/>
                </a:cubicBezTo>
                <a:lnTo>
                  <a:pt x="5867400" y="0"/>
                </a:lnTo>
                <a:cubicBezTo>
                  <a:pt x="5918200" y="0"/>
                  <a:pt x="5969000" y="50800"/>
                  <a:pt x="5969000" y="101600"/>
                </a:cubicBezTo>
                <a:lnTo>
                  <a:pt x="5969000" y="520700"/>
                </a:lnTo>
                <a:cubicBezTo>
                  <a:pt x="5969000" y="571500"/>
                  <a:pt x="5918200" y="622300"/>
                  <a:pt x="5867400" y="622300"/>
                </a:cubicBezTo>
                <a:lnTo>
                  <a:pt x="101599" y="622300"/>
                </a:lnTo>
                <a:cubicBezTo>
                  <a:pt x="38100" y="622300"/>
                  <a:pt x="0" y="571500"/>
                  <a:pt x="0" y="520700"/>
                </a:cubicBezTo>
                <a:lnTo>
                  <a:pt x="0" y="1016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38109" y="5359400"/>
            <a:ext cx="5969000" cy="622300"/>
          </a:xfrm>
          <a:custGeom>
            <a:avLst/>
            <a:gdLst>
              <a:gd name="connsiteX0" fmla="*/ 0 w 5969000"/>
              <a:gd name="connsiteY0" fmla="*/ 101600 h 622300"/>
              <a:gd name="connsiteX1" fmla="*/ 101599 w 5969000"/>
              <a:gd name="connsiteY1" fmla="*/ 0 h 622300"/>
              <a:gd name="connsiteX2" fmla="*/ 5867400 w 5969000"/>
              <a:gd name="connsiteY2" fmla="*/ 0 h 622300"/>
              <a:gd name="connsiteX3" fmla="*/ 5969000 w 5969000"/>
              <a:gd name="connsiteY3" fmla="*/ 101600 h 622300"/>
              <a:gd name="connsiteX4" fmla="*/ 5969000 w 5969000"/>
              <a:gd name="connsiteY4" fmla="*/ 520700 h 622300"/>
              <a:gd name="connsiteX5" fmla="*/ 5867400 w 5969000"/>
              <a:gd name="connsiteY5" fmla="*/ 622300 h 622300"/>
              <a:gd name="connsiteX6" fmla="*/ 101599 w 5969000"/>
              <a:gd name="connsiteY6" fmla="*/ 622300 h 622300"/>
              <a:gd name="connsiteX7" fmla="*/ 0 w 5969000"/>
              <a:gd name="connsiteY7" fmla="*/ 520700 h 622300"/>
              <a:gd name="connsiteX8" fmla="*/ 0 w 5969000"/>
              <a:gd name="connsiteY8" fmla="*/ 10160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969000" h="622300">
                <a:moveTo>
                  <a:pt x="0" y="101600"/>
                </a:moveTo>
                <a:cubicBezTo>
                  <a:pt x="0" y="50800"/>
                  <a:pt x="38100" y="0"/>
                  <a:pt x="101599" y="0"/>
                </a:cubicBezTo>
                <a:lnTo>
                  <a:pt x="5867400" y="0"/>
                </a:lnTo>
                <a:cubicBezTo>
                  <a:pt x="5918200" y="0"/>
                  <a:pt x="5969000" y="50800"/>
                  <a:pt x="5969000" y="101600"/>
                </a:cubicBezTo>
                <a:lnTo>
                  <a:pt x="5969000" y="520700"/>
                </a:lnTo>
                <a:cubicBezTo>
                  <a:pt x="5969000" y="571500"/>
                  <a:pt x="5918200" y="622300"/>
                  <a:pt x="5867400" y="622300"/>
                </a:cubicBezTo>
                <a:lnTo>
                  <a:pt x="101599" y="622300"/>
                </a:lnTo>
                <a:cubicBezTo>
                  <a:pt x="38100" y="622300"/>
                  <a:pt x="0" y="571500"/>
                  <a:pt x="0" y="520700"/>
                </a:cubicBezTo>
                <a:lnTo>
                  <a:pt x="0" y="1016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0" y="1333500"/>
            <a:ext cx="8585200" cy="1270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0" y="2667000"/>
            <a:ext cx="8585200" cy="12700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00" y="4000500"/>
            <a:ext cx="8585200" cy="1270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9500" y="5334000"/>
            <a:ext cx="8585200" cy="12700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041400" y="655637"/>
            <a:ext cx="8003794" cy="58062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723900" algn="l"/>
                <a:tab pos="736600" algn="l"/>
              </a:tabLst>
            </a:pPr>
            <a:r>
              <a:rPr lang="en-US" altLang="zh-CN" sz="3600" b="1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总线标准的内容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2600"/>
              </a:lnSpc>
              <a:tabLst>
                <a:tab pos="723900" algn="l"/>
                <a:tab pos="736600" algn="l"/>
              </a:tabLst>
            </a:pPr>
            <a:r>
              <a:rPr lang="en-US" altLang="zh-CN" b="1" dirty="0" smtClean="0"/>
              <a:t>		</a:t>
            </a:r>
            <a:r>
              <a:rPr lang="en-US" altLang="zh-CN" sz="2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00" b="1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、机械特性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2700"/>
              </a:lnSpc>
              <a:tabLst>
                <a:tab pos="723900" algn="l"/>
                <a:tab pos="736600" algn="l"/>
              </a:tabLst>
            </a:pPr>
            <a:r>
              <a:rPr lang="en-US" altLang="zh-CN" b="1" dirty="0" smtClean="0"/>
              <a:t>	</a:t>
            </a:r>
            <a:r>
              <a:rPr lang="en-US" altLang="zh-CN" sz="21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b="1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规定模块插件的机械尺寸，总线插头、插座的规格及位置等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2800"/>
              </a:lnSpc>
              <a:tabLst>
                <a:tab pos="723900" algn="l"/>
                <a:tab pos="736600" algn="l"/>
              </a:tabLst>
            </a:pPr>
            <a:r>
              <a:rPr lang="en-US" altLang="zh-CN" b="1" dirty="0" smtClean="0"/>
              <a:t>		</a:t>
            </a:r>
            <a:r>
              <a:rPr lang="en-US" altLang="zh-CN" sz="2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00" b="1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、电气特性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2600"/>
              </a:lnSpc>
              <a:tabLst>
                <a:tab pos="723900" algn="l"/>
                <a:tab pos="736600" algn="l"/>
              </a:tabLst>
            </a:pPr>
            <a:r>
              <a:rPr lang="en-US" altLang="zh-CN" b="1" dirty="0" smtClean="0"/>
              <a:t>	</a:t>
            </a:r>
            <a:r>
              <a:rPr lang="en-US" altLang="zh-CN" sz="21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b="1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规定总线信号的逻辑电平、噪声容限及负载能力等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2800"/>
              </a:lnSpc>
              <a:tabLst>
                <a:tab pos="723900" algn="l"/>
                <a:tab pos="736600" algn="l"/>
              </a:tabLst>
            </a:pPr>
            <a:r>
              <a:rPr lang="en-US" altLang="zh-CN" b="1" dirty="0" smtClean="0"/>
              <a:t>		</a:t>
            </a:r>
            <a:r>
              <a:rPr lang="en-US" altLang="zh-CN" sz="2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100" b="1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、功能特性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2700"/>
              </a:lnSpc>
              <a:tabLst>
                <a:tab pos="723900" algn="l"/>
                <a:tab pos="736600" algn="l"/>
              </a:tabLst>
            </a:pPr>
            <a:r>
              <a:rPr lang="en-US" altLang="zh-CN" b="1" dirty="0" smtClean="0"/>
              <a:t>	</a:t>
            </a:r>
            <a:r>
              <a:rPr lang="en-US" altLang="zh-CN" sz="21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b="1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给出各总线信号的名称及功能定义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2800"/>
              </a:lnSpc>
              <a:tabLst>
                <a:tab pos="723900" algn="l"/>
                <a:tab pos="736600" algn="l"/>
              </a:tabLst>
            </a:pPr>
            <a:r>
              <a:rPr lang="en-US" altLang="zh-CN" b="1" dirty="0" smtClean="0"/>
              <a:t>		</a:t>
            </a:r>
            <a:r>
              <a:rPr lang="en-US" altLang="zh-CN" sz="2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100" b="1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、规程特性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2600"/>
              </a:lnSpc>
              <a:tabLst>
                <a:tab pos="723900" algn="l"/>
                <a:tab pos="736600" algn="l"/>
              </a:tabLst>
            </a:pPr>
            <a:r>
              <a:rPr lang="en-US" altLang="zh-CN" b="1" dirty="0" smtClean="0"/>
              <a:t>	</a:t>
            </a:r>
            <a:r>
              <a:rPr lang="en-US" altLang="zh-CN" sz="21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b="1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对各总线信号的动作过程及时序关系进行说明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284109" y="1536700"/>
            <a:ext cx="2413000" cy="622300"/>
          </a:xfrm>
          <a:custGeom>
            <a:avLst/>
            <a:gdLst>
              <a:gd name="connsiteX0" fmla="*/ 0 w 2413000"/>
              <a:gd name="connsiteY0" fmla="*/ 101600 h 622300"/>
              <a:gd name="connsiteX1" fmla="*/ 101600 w 2413000"/>
              <a:gd name="connsiteY1" fmla="*/ 0 h 622300"/>
              <a:gd name="connsiteX2" fmla="*/ 2311399 w 2413000"/>
              <a:gd name="connsiteY2" fmla="*/ 0 h 622300"/>
              <a:gd name="connsiteX3" fmla="*/ 2412999 w 2413000"/>
              <a:gd name="connsiteY3" fmla="*/ 101600 h 622300"/>
              <a:gd name="connsiteX4" fmla="*/ 2412999 w 2413000"/>
              <a:gd name="connsiteY4" fmla="*/ 520700 h 622300"/>
              <a:gd name="connsiteX5" fmla="*/ 2311399 w 2413000"/>
              <a:gd name="connsiteY5" fmla="*/ 622300 h 622300"/>
              <a:gd name="connsiteX6" fmla="*/ 101600 w 2413000"/>
              <a:gd name="connsiteY6" fmla="*/ 622300 h 622300"/>
              <a:gd name="connsiteX7" fmla="*/ 0 w 2413000"/>
              <a:gd name="connsiteY7" fmla="*/ 520700 h 622300"/>
              <a:gd name="connsiteX8" fmla="*/ 0 w 2413000"/>
              <a:gd name="connsiteY8" fmla="*/ 10160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13000" h="622300">
                <a:moveTo>
                  <a:pt x="0" y="101600"/>
                </a:moveTo>
                <a:cubicBezTo>
                  <a:pt x="0" y="50800"/>
                  <a:pt x="38100" y="0"/>
                  <a:pt x="101600" y="0"/>
                </a:cubicBezTo>
                <a:lnTo>
                  <a:pt x="2311399" y="0"/>
                </a:lnTo>
                <a:cubicBezTo>
                  <a:pt x="2362199" y="0"/>
                  <a:pt x="2412999" y="50800"/>
                  <a:pt x="2412999" y="101600"/>
                </a:cubicBezTo>
                <a:lnTo>
                  <a:pt x="2412999" y="520700"/>
                </a:lnTo>
                <a:cubicBezTo>
                  <a:pt x="2412999" y="571500"/>
                  <a:pt x="2362199" y="622300"/>
                  <a:pt x="2311399" y="622300"/>
                </a:cubicBezTo>
                <a:lnTo>
                  <a:pt x="101600" y="622300"/>
                </a:lnTo>
                <a:cubicBezTo>
                  <a:pt x="38100" y="622300"/>
                  <a:pt x="0" y="571500"/>
                  <a:pt x="0" y="520700"/>
                </a:cubicBezTo>
                <a:lnTo>
                  <a:pt x="0" y="1016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284109" y="3517900"/>
            <a:ext cx="2413000" cy="622300"/>
          </a:xfrm>
          <a:custGeom>
            <a:avLst/>
            <a:gdLst>
              <a:gd name="connsiteX0" fmla="*/ 0 w 2413000"/>
              <a:gd name="connsiteY0" fmla="*/ 101600 h 622300"/>
              <a:gd name="connsiteX1" fmla="*/ 101600 w 2413000"/>
              <a:gd name="connsiteY1" fmla="*/ 0 h 622300"/>
              <a:gd name="connsiteX2" fmla="*/ 2311399 w 2413000"/>
              <a:gd name="connsiteY2" fmla="*/ 0 h 622300"/>
              <a:gd name="connsiteX3" fmla="*/ 2412999 w 2413000"/>
              <a:gd name="connsiteY3" fmla="*/ 101600 h 622300"/>
              <a:gd name="connsiteX4" fmla="*/ 2412999 w 2413000"/>
              <a:gd name="connsiteY4" fmla="*/ 520700 h 622300"/>
              <a:gd name="connsiteX5" fmla="*/ 2311399 w 2413000"/>
              <a:gd name="connsiteY5" fmla="*/ 622300 h 622300"/>
              <a:gd name="connsiteX6" fmla="*/ 101600 w 2413000"/>
              <a:gd name="connsiteY6" fmla="*/ 622300 h 622300"/>
              <a:gd name="connsiteX7" fmla="*/ 0 w 2413000"/>
              <a:gd name="connsiteY7" fmla="*/ 520700 h 622300"/>
              <a:gd name="connsiteX8" fmla="*/ 0 w 2413000"/>
              <a:gd name="connsiteY8" fmla="*/ 10160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13000" h="622300">
                <a:moveTo>
                  <a:pt x="0" y="101600"/>
                </a:moveTo>
                <a:cubicBezTo>
                  <a:pt x="0" y="50800"/>
                  <a:pt x="38100" y="0"/>
                  <a:pt x="101600" y="0"/>
                </a:cubicBezTo>
                <a:lnTo>
                  <a:pt x="2311399" y="0"/>
                </a:lnTo>
                <a:cubicBezTo>
                  <a:pt x="2362199" y="0"/>
                  <a:pt x="2412999" y="50800"/>
                  <a:pt x="2412999" y="101600"/>
                </a:cubicBezTo>
                <a:lnTo>
                  <a:pt x="2412999" y="520700"/>
                </a:lnTo>
                <a:cubicBezTo>
                  <a:pt x="2412999" y="571500"/>
                  <a:pt x="2362199" y="622300"/>
                  <a:pt x="2311399" y="622300"/>
                </a:cubicBezTo>
                <a:lnTo>
                  <a:pt x="101600" y="622300"/>
                </a:lnTo>
                <a:cubicBezTo>
                  <a:pt x="38100" y="622300"/>
                  <a:pt x="0" y="571500"/>
                  <a:pt x="0" y="520700"/>
                </a:cubicBezTo>
                <a:lnTo>
                  <a:pt x="0" y="1016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62609" y="66929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62609" y="64897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062609" y="62865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62609" y="60833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062609" y="58928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062609" y="5689600"/>
            <a:ext cx="25400" cy="114300"/>
          </a:xfrm>
          <a:custGeom>
            <a:avLst/>
            <a:gdLst>
              <a:gd name="connsiteX0" fmla="*/ 0 w 25400"/>
              <a:gd name="connsiteY0" fmla="*/ 114300 h 114300"/>
              <a:gd name="connsiteX1" fmla="*/ 0 w 25400"/>
              <a:gd name="connsiteY1" fmla="*/ 12700 h 114300"/>
              <a:gd name="connsiteX2" fmla="*/ 12700 w 25400"/>
              <a:gd name="connsiteY2" fmla="*/ 0 h 114300"/>
              <a:gd name="connsiteX3" fmla="*/ 25400 w 25400"/>
              <a:gd name="connsiteY3" fmla="*/ 0 h 114300"/>
              <a:gd name="connsiteX4" fmla="*/ 25400 w 25400"/>
              <a:gd name="connsiteY4" fmla="*/ 25400 h 114300"/>
              <a:gd name="connsiteX5" fmla="*/ 12700 w 25400"/>
              <a:gd name="connsiteY5" fmla="*/ 25400 h 114300"/>
              <a:gd name="connsiteX6" fmla="*/ 25400 w 25400"/>
              <a:gd name="connsiteY6" fmla="*/ 12700 h 114300"/>
              <a:gd name="connsiteX7" fmla="*/ 25400 w 25400"/>
              <a:gd name="connsiteY7" fmla="*/ 114300 h 114300"/>
              <a:gd name="connsiteX8" fmla="*/ 0 w 25400"/>
              <a:gd name="connsiteY8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400" h="114300">
                <a:moveTo>
                  <a:pt x="0" y="114300"/>
                </a:moveTo>
                <a:lnTo>
                  <a:pt x="0" y="12700"/>
                </a:lnTo>
                <a:cubicBezTo>
                  <a:pt x="0" y="0"/>
                  <a:pt x="0" y="0"/>
                  <a:pt x="12700" y="0"/>
                </a:cubicBezTo>
                <a:lnTo>
                  <a:pt x="25400" y="0"/>
                </a:lnTo>
                <a:lnTo>
                  <a:pt x="25400" y="25400"/>
                </a:lnTo>
                <a:lnTo>
                  <a:pt x="12700" y="25400"/>
                </a:lnTo>
                <a:lnTo>
                  <a:pt x="25400" y="12700"/>
                </a:lnTo>
                <a:lnTo>
                  <a:pt x="25400" y="114300"/>
                </a:lnTo>
                <a:lnTo>
                  <a:pt x="0" y="114300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1642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3674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5706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7738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9643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1675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332609" y="57277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332609" y="59309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332609" y="61214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332609" y="63246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332609" y="65278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307209" y="6731000"/>
            <a:ext cx="50800" cy="88900"/>
          </a:xfrm>
          <a:custGeom>
            <a:avLst/>
            <a:gdLst>
              <a:gd name="connsiteX0" fmla="*/ 50800 w 50800"/>
              <a:gd name="connsiteY0" fmla="*/ 0 h 88900"/>
              <a:gd name="connsiteX1" fmla="*/ 50800 w 50800"/>
              <a:gd name="connsiteY1" fmla="*/ 76200 h 88900"/>
              <a:gd name="connsiteX2" fmla="*/ 38100 w 50800"/>
              <a:gd name="connsiteY2" fmla="*/ 88900 h 88900"/>
              <a:gd name="connsiteX3" fmla="*/ 0 w 50800"/>
              <a:gd name="connsiteY3" fmla="*/ 88900 h 88900"/>
              <a:gd name="connsiteX4" fmla="*/ 0 w 50800"/>
              <a:gd name="connsiteY4" fmla="*/ 63500 h 88900"/>
              <a:gd name="connsiteX5" fmla="*/ 38100 w 50800"/>
              <a:gd name="connsiteY5" fmla="*/ 63500 h 88900"/>
              <a:gd name="connsiteX6" fmla="*/ 25400 w 50800"/>
              <a:gd name="connsiteY6" fmla="*/ 76200 h 88900"/>
              <a:gd name="connsiteX7" fmla="*/ 25400 w 50800"/>
              <a:gd name="connsiteY7" fmla="*/ 0 h 88900"/>
              <a:gd name="connsiteX8" fmla="*/ 50800 w 50800"/>
              <a:gd name="connsiteY8" fmla="*/ 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0800" h="88900">
                <a:moveTo>
                  <a:pt x="50800" y="0"/>
                </a:moveTo>
                <a:lnTo>
                  <a:pt x="50800" y="76200"/>
                </a:lnTo>
                <a:lnTo>
                  <a:pt x="38100" y="88900"/>
                </a:lnTo>
                <a:lnTo>
                  <a:pt x="0" y="88900"/>
                </a:lnTo>
                <a:lnTo>
                  <a:pt x="0" y="63500"/>
                </a:lnTo>
                <a:lnTo>
                  <a:pt x="38100" y="63500"/>
                </a:lnTo>
                <a:lnTo>
                  <a:pt x="25400" y="76200"/>
                </a:lnTo>
                <a:lnTo>
                  <a:pt x="25400" y="0"/>
                </a:lnTo>
                <a:lnTo>
                  <a:pt x="50800" y="0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1040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9008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7103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5071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3039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1007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0" y="1511300"/>
            <a:ext cx="3505200" cy="19685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0" y="3492500"/>
            <a:ext cx="3505200" cy="19177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3600" y="1130300"/>
            <a:ext cx="5168900" cy="43434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5500" y="5600700"/>
            <a:ext cx="2286000" cy="11938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23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041400" y="635000"/>
            <a:ext cx="275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总线标准对比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1371600" y="1803400"/>
            <a:ext cx="2882900" cy="345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、机械特性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5400" algn="l"/>
                <a:tab pos="228600" algn="l"/>
              </a:tabLst>
            </a:pPr>
            <a:r>
              <a:rPr lang="en-US" altLang="zh-CN" sz="21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规定模块插件的机械尺</a:t>
            </a:r>
          </a:p>
          <a:p>
            <a:pPr>
              <a:lnSpc>
                <a:spcPts val="23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寸，总线插头、插座的</a:t>
            </a:r>
          </a:p>
          <a:p>
            <a:pPr>
              <a:lnSpc>
                <a:spcPts val="25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规格及位置等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、电气特性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  <a:tab pos="228600" algn="l"/>
              </a:tabLst>
            </a:pPr>
            <a:r>
              <a:rPr lang="en-US" altLang="zh-CN" sz="21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规定总线信号的逻辑电</a:t>
            </a:r>
          </a:p>
          <a:p>
            <a:pPr>
              <a:lnSpc>
                <a:spcPts val="23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平、噪声容限及负载能</a:t>
            </a:r>
          </a:p>
          <a:p>
            <a:pPr>
              <a:lnSpc>
                <a:spcPts val="25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力等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591300" y="1574800"/>
            <a:ext cx="1308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5041900" y="6032500"/>
            <a:ext cx="1447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AHB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284109" y="1536700"/>
            <a:ext cx="2413000" cy="622300"/>
          </a:xfrm>
          <a:custGeom>
            <a:avLst/>
            <a:gdLst>
              <a:gd name="connsiteX0" fmla="*/ 0 w 2413000"/>
              <a:gd name="connsiteY0" fmla="*/ 101600 h 622300"/>
              <a:gd name="connsiteX1" fmla="*/ 101600 w 2413000"/>
              <a:gd name="connsiteY1" fmla="*/ 0 h 622300"/>
              <a:gd name="connsiteX2" fmla="*/ 2311399 w 2413000"/>
              <a:gd name="connsiteY2" fmla="*/ 0 h 622300"/>
              <a:gd name="connsiteX3" fmla="*/ 2412999 w 2413000"/>
              <a:gd name="connsiteY3" fmla="*/ 101600 h 622300"/>
              <a:gd name="connsiteX4" fmla="*/ 2412999 w 2413000"/>
              <a:gd name="connsiteY4" fmla="*/ 520700 h 622300"/>
              <a:gd name="connsiteX5" fmla="*/ 2311399 w 2413000"/>
              <a:gd name="connsiteY5" fmla="*/ 622300 h 622300"/>
              <a:gd name="connsiteX6" fmla="*/ 101600 w 2413000"/>
              <a:gd name="connsiteY6" fmla="*/ 622300 h 622300"/>
              <a:gd name="connsiteX7" fmla="*/ 0 w 2413000"/>
              <a:gd name="connsiteY7" fmla="*/ 520700 h 622300"/>
              <a:gd name="connsiteX8" fmla="*/ 0 w 2413000"/>
              <a:gd name="connsiteY8" fmla="*/ 10160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13000" h="622300">
                <a:moveTo>
                  <a:pt x="0" y="101600"/>
                </a:moveTo>
                <a:cubicBezTo>
                  <a:pt x="0" y="50800"/>
                  <a:pt x="38100" y="0"/>
                  <a:pt x="101600" y="0"/>
                </a:cubicBezTo>
                <a:lnTo>
                  <a:pt x="2311399" y="0"/>
                </a:lnTo>
                <a:cubicBezTo>
                  <a:pt x="2362199" y="0"/>
                  <a:pt x="2412999" y="50800"/>
                  <a:pt x="2412999" y="101600"/>
                </a:cubicBezTo>
                <a:lnTo>
                  <a:pt x="2412999" y="520700"/>
                </a:lnTo>
                <a:cubicBezTo>
                  <a:pt x="2412999" y="571500"/>
                  <a:pt x="2362199" y="622300"/>
                  <a:pt x="2311399" y="622300"/>
                </a:cubicBezTo>
                <a:lnTo>
                  <a:pt x="101600" y="622300"/>
                </a:lnTo>
                <a:cubicBezTo>
                  <a:pt x="38100" y="622300"/>
                  <a:pt x="0" y="571500"/>
                  <a:pt x="0" y="520700"/>
                </a:cubicBezTo>
                <a:lnTo>
                  <a:pt x="0" y="1016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284109" y="3517900"/>
            <a:ext cx="2413000" cy="622300"/>
          </a:xfrm>
          <a:custGeom>
            <a:avLst/>
            <a:gdLst>
              <a:gd name="connsiteX0" fmla="*/ 0 w 2413000"/>
              <a:gd name="connsiteY0" fmla="*/ 101600 h 622300"/>
              <a:gd name="connsiteX1" fmla="*/ 101600 w 2413000"/>
              <a:gd name="connsiteY1" fmla="*/ 0 h 622300"/>
              <a:gd name="connsiteX2" fmla="*/ 2311399 w 2413000"/>
              <a:gd name="connsiteY2" fmla="*/ 0 h 622300"/>
              <a:gd name="connsiteX3" fmla="*/ 2412999 w 2413000"/>
              <a:gd name="connsiteY3" fmla="*/ 101600 h 622300"/>
              <a:gd name="connsiteX4" fmla="*/ 2412999 w 2413000"/>
              <a:gd name="connsiteY4" fmla="*/ 520700 h 622300"/>
              <a:gd name="connsiteX5" fmla="*/ 2311399 w 2413000"/>
              <a:gd name="connsiteY5" fmla="*/ 622300 h 622300"/>
              <a:gd name="connsiteX6" fmla="*/ 101600 w 2413000"/>
              <a:gd name="connsiteY6" fmla="*/ 622300 h 622300"/>
              <a:gd name="connsiteX7" fmla="*/ 0 w 2413000"/>
              <a:gd name="connsiteY7" fmla="*/ 520700 h 622300"/>
              <a:gd name="connsiteX8" fmla="*/ 0 w 2413000"/>
              <a:gd name="connsiteY8" fmla="*/ 10160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13000" h="622300">
                <a:moveTo>
                  <a:pt x="0" y="101600"/>
                </a:moveTo>
                <a:cubicBezTo>
                  <a:pt x="0" y="50800"/>
                  <a:pt x="38100" y="0"/>
                  <a:pt x="101600" y="0"/>
                </a:cubicBezTo>
                <a:lnTo>
                  <a:pt x="2311399" y="0"/>
                </a:lnTo>
                <a:cubicBezTo>
                  <a:pt x="2362199" y="0"/>
                  <a:pt x="2412999" y="50800"/>
                  <a:pt x="2412999" y="101600"/>
                </a:cubicBezTo>
                <a:lnTo>
                  <a:pt x="2412999" y="520700"/>
                </a:lnTo>
                <a:cubicBezTo>
                  <a:pt x="2412999" y="571500"/>
                  <a:pt x="2362199" y="622300"/>
                  <a:pt x="2311399" y="622300"/>
                </a:cubicBezTo>
                <a:lnTo>
                  <a:pt x="101600" y="622300"/>
                </a:lnTo>
                <a:cubicBezTo>
                  <a:pt x="38100" y="622300"/>
                  <a:pt x="0" y="571500"/>
                  <a:pt x="0" y="520700"/>
                </a:cubicBezTo>
                <a:lnTo>
                  <a:pt x="0" y="1016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62609" y="66929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62609" y="64897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062609" y="62865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62609" y="60833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062609" y="58928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062609" y="5689600"/>
            <a:ext cx="25400" cy="114300"/>
          </a:xfrm>
          <a:custGeom>
            <a:avLst/>
            <a:gdLst>
              <a:gd name="connsiteX0" fmla="*/ 0 w 25400"/>
              <a:gd name="connsiteY0" fmla="*/ 114300 h 114300"/>
              <a:gd name="connsiteX1" fmla="*/ 0 w 25400"/>
              <a:gd name="connsiteY1" fmla="*/ 12700 h 114300"/>
              <a:gd name="connsiteX2" fmla="*/ 12700 w 25400"/>
              <a:gd name="connsiteY2" fmla="*/ 0 h 114300"/>
              <a:gd name="connsiteX3" fmla="*/ 25400 w 25400"/>
              <a:gd name="connsiteY3" fmla="*/ 0 h 114300"/>
              <a:gd name="connsiteX4" fmla="*/ 25400 w 25400"/>
              <a:gd name="connsiteY4" fmla="*/ 25400 h 114300"/>
              <a:gd name="connsiteX5" fmla="*/ 12700 w 25400"/>
              <a:gd name="connsiteY5" fmla="*/ 25400 h 114300"/>
              <a:gd name="connsiteX6" fmla="*/ 25400 w 25400"/>
              <a:gd name="connsiteY6" fmla="*/ 12700 h 114300"/>
              <a:gd name="connsiteX7" fmla="*/ 25400 w 25400"/>
              <a:gd name="connsiteY7" fmla="*/ 114300 h 114300"/>
              <a:gd name="connsiteX8" fmla="*/ 0 w 25400"/>
              <a:gd name="connsiteY8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400" h="114300">
                <a:moveTo>
                  <a:pt x="0" y="114300"/>
                </a:moveTo>
                <a:lnTo>
                  <a:pt x="0" y="12700"/>
                </a:lnTo>
                <a:cubicBezTo>
                  <a:pt x="0" y="0"/>
                  <a:pt x="0" y="0"/>
                  <a:pt x="12700" y="0"/>
                </a:cubicBezTo>
                <a:lnTo>
                  <a:pt x="25400" y="0"/>
                </a:lnTo>
                <a:lnTo>
                  <a:pt x="25400" y="25400"/>
                </a:lnTo>
                <a:lnTo>
                  <a:pt x="12700" y="25400"/>
                </a:lnTo>
                <a:lnTo>
                  <a:pt x="25400" y="12700"/>
                </a:lnTo>
                <a:lnTo>
                  <a:pt x="25400" y="114300"/>
                </a:lnTo>
                <a:lnTo>
                  <a:pt x="0" y="114300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1642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3674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5706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7738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9643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167509" y="56896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332609" y="57277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332609" y="59309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332609" y="61214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332609" y="63246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332609" y="6527800"/>
            <a:ext cx="25400" cy="114300"/>
          </a:xfrm>
          <a:custGeom>
            <a:avLst/>
            <a:gdLst>
              <a:gd name="connsiteX0" fmla="*/ 12700 w 25400"/>
              <a:gd name="connsiteY0" fmla="*/ 0 h 114300"/>
              <a:gd name="connsiteX1" fmla="*/ 12700 w 25400"/>
              <a:gd name="connsiteY1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4300">
                <a:moveTo>
                  <a:pt x="12700" y="0"/>
                </a:moveTo>
                <a:lnTo>
                  <a:pt x="12700" y="1143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307209" y="6731000"/>
            <a:ext cx="50800" cy="88900"/>
          </a:xfrm>
          <a:custGeom>
            <a:avLst/>
            <a:gdLst>
              <a:gd name="connsiteX0" fmla="*/ 50800 w 50800"/>
              <a:gd name="connsiteY0" fmla="*/ 0 h 88900"/>
              <a:gd name="connsiteX1" fmla="*/ 50800 w 50800"/>
              <a:gd name="connsiteY1" fmla="*/ 76200 h 88900"/>
              <a:gd name="connsiteX2" fmla="*/ 38100 w 50800"/>
              <a:gd name="connsiteY2" fmla="*/ 88900 h 88900"/>
              <a:gd name="connsiteX3" fmla="*/ 0 w 50800"/>
              <a:gd name="connsiteY3" fmla="*/ 88900 h 88900"/>
              <a:gd name="connsiteX4" fmla="*/ 0 w 50800"/>
              <a:gd name="connsiteY4" fmla="*/ 63500 h 88900"/>
              <a:gd name="connsiteX5" fmla="*/ 38100 w 50800"/>
              <a:gd name="connsiteY5" fmla="*/ 63500 h 88900"/>
              <a:gd name="connsiteX6" fmla="*/ 25400 w 50800"/>
              <a:gd name="connsiteY6" fmla="*/ 76200 h 88900"/>
              <a:gd name="connsiteX7" fmla="*/ 25400 w 50800"/>
              <a:gd name="connsiteY7" fmla="*/ 0 h 88900"/>
              <a:gd name="connsiteX8" fmla="*/ 50800 w 50800"/>
              <a:gd name="connsiteY8" fmla="*/ 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0800" h="88900">
                <a:moveTo>
                  <a:pt x="50800" y="0"/>
                </a:moveTo>
                <a:lnTo>
                  <a:pt x="50800" y="76200"/>
                </a:lnTo>
                <a:lnTo>
                  <a:pt x="38100" y="88900"/>
                </a:lnTo>
                <a:lnTo>
                  <a:pt x="0" y="88900"/>
                </a:lnTo>
                <a:lnTo>
                  <a:pt x="0" y="63500"/>
                </a:lnTo>
                <a:lnTo>
                  <a:pt x="38100" y="63500"/>
                </a:lnTo>
                <a:lnTo>
                  <a:pt x="25400" y="76200"/>
                </a:lnTo>
                <a:lnTo>
                  <a:pt x="25400" y="0"/>
                </a:lnTo>
                <a:lnTo>
                  <a:pt x="50800" y="0"/>
                </a:lnTo>
              </a:path>
            </a:pathLst>
          </a:custGeom>
          <a:solidFill>
            <a:srgbClr val="77933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1040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9008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7103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5071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3039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100709" y="6794500"/>
            <a:ext cx="114300" cy="25400"/>
          </a:xfrm>
          <a:custGeom>
            <a:avLst/>
            <a:gdLst>
              <a:gd name="connsiteX0" fmla="*/ 0 w 114300"/>
              <a:gd name="connsiteY0" fmla="*/ 12700 h 25400"/>
              <a:gd name="connsiteX1" fmla="*/ 114300 w 1143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25400">
                <a:moveTo>
                  <a:pt x="0" y="12700"/>
                </a:moveTo>
                <a:lnTo>
                  <a:pt x="114300" y="12700"/>
                </a:lnTo>
              </a:path>
            </a:pathLst>
          </a:custGeom>
          <a:ln w="12700">
            <a:solidFill>
              <a:srgbClr val="77933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0" y="1511300"/>
            <a:ext cx="3505200" cy="19685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0" y="3492500"/>
            <a:ext cx="3505200" cy="19177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3600" y="1130300"/>
            <a:ext cx="5168900" cy="43434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5500" y="5600700"/>
            <a:ext cx="2286000" cy="11938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041400" y="635000"/>
            <a:ext cx="275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总线标准对比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1371600" y="1803400"/>
            <a:ext cx="2882900" cy="345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、机械特性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5400" algn="l"/>
                <a:tab pos="228600" algn="l"/>
              </a:tabLst>
            </a:pPr>
            <a:r>
              <a:rPr lang="en-US" altLang="zh-CN" sz="21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规定模块插件的机械尺</a:t>
            </a:r>
          </a:p>
          <a:p>
            <a:pPr>
              <a:lnSpc>
                <a:spcPts val="23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寸，总线插头、插座的</a:t>
            </a:r>
          </a:p>
          <a:p>
            <a:pPr>
              <a:lnSpc>
                <a:spcPts val="25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规格及位置等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、电气特性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  <a:tab pos="228600" algn="l"/>
              </a:tabLst>
            </a:pPr>
            <a:r>
              <a:rPr lang="en-US" altLang="zh-CN" sz="21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规定总线信号的逻辑电</a:t>
            </a:r>
          </a:p>
          <a:p>
            <a:pPr>
              <a:lnSpc>
                <a:spcPts val="23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平、噪声容限及负载能</a:t>
            </a:r>
          </a:p>
          <a:p>
            <a:pPr>
              <a:lnSpc>
                <a:spcPts val="2500"/>
              </a:lnSpc>
              <a:tabLst>
                <a:tab pos="254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力等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591300" y="1574800"/>
            <a:ext cx="1308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5041900" y="6032500"/>
            <a:ext cx="1447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AHB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538109" y="1295400"/>
            <a:ext cx="5969000" cy="711200"/>
          </a:xfrm>
          <a:custGeom>
            <a:avLst/>
            <a:gdLst>
              <a:gd name="connsiteX0" fmla="*/ 0 w 5969000"/>
              <a:gd name="connsiteY0" fmla="*/ 114300 h 711200"/>
              <a:gd name="connsiteX1" fmla="*/ 114299 w 5969000"/>
              <a:gd name="connsiteY1" fmla="*/ 0 h 711200"/>
              <a:gd name="connsiteX2" fmla="*/ 5854700 w 5969000"/>
              <a:gd name="connsiteY2" fmla="*/ 0 h 711200"/>
              <a:gd name="connsiteX3" fmla="*/ 5969000 w 5969000"/>
              <a:gd name="connsiteY3" fmla="*/ 114300 h 711200"/>
              <a:gd name="connsiteX4" fmla="*/ 5969000 w 5969000"/>
              <a:gd name="connsiteY4" fmla="*/ 584200 h 711200"/>
              <a:gd name="connsiteX5" fmla="*/ 5854700 w 5969000"/>
              <a:gd name="connsiteY5" fmla="*/ 711200 h 711200"/>
              <a:gd name="connsiteX6" fmla="*/ 114299 w 5969000"/>
              <a:gd name="connsiteY6" fmla="*/ 711200 h 711200"/>
              <a:gd name="connsiteX7" fmla="*/ 0 w 5969000"/>
              <a:gd name="connsiteY7" fmla="*/ 584200 h 711200"/>
              <a:gd name="connsiteX8" fmla="*/ 0 w 5969000"/>
              <a:gd name="connsiteY8" fmla="*/ 114300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969000" h="711200">
                <a:moveTo>
                  <a:pt x="0" y="114300"/>
                </a:moveTo>
                <a:cubicBezTo>
                  <a:pt x="0" y="50800"/>
                  <a:pt x="50800" y="0"/>
                  <a:pt x="114299" y="0"/>
                </a:cubicBezTo>
                <a:lnTo>
                  <a:pt x="5854700" y="0"/>
                </a:lnTo>
                <a:cubicBezTo>
                  <a:pt x="5918200" y="0"/>
                  <a:pt x="5969000" y="50800"/>
                  <a:pt x="5969000" y="114300"/>
                </a:cubicBezTo>
                <a:lnTo>
                  <a:pt x="5969000" y="584200"/>
                </a:lnTo>
                <a:cubicBezTo>
                  <a:pt x="5969000" y="647700"/>
                  <a:pt x="5918200" y="711200"/>
                  <a:pt x="5854700" y="711200"/>
                </a:cubicBezTo>
                <a:lnTo>
                  <a:pt x="114299" y="711200"/>
                </a:lnTo>
                <a:cubicBezTo>
                  <a:pt x="50800" y="711200"/>
                  <a:pt x="0" y="647700"/>
                  <a:pt x="0" y="584200"/>
                </a:cubicBezTo>
                <a:lnTo>
                  <a:pt x="0" y="1143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1400" y="1270000"/>
            <a:ext cx="8724900" cy="56515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41400" y="685800"/>
            <a:ext cx="55245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723900" algn="l"/>
                <a:tab pos="7493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总线标准对比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239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、功能特性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7239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给出各总线信号的名称及功能定义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44600" y="3213100"/>
            <a:ext cx="12954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REQ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GNT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403152"/>
                </a:solidFill>
                <a:latin typeface="Times New Roman" pitchFamily="18" charset="0"/>
                <a:cs typeface="Times New Roman" pitchFamily="18" charset="0"/>
              </a:rPr>
              <a:t>IRDY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403152"/>
                </a:solidFill>
                <a:latin typeface="Times New Roman" pitchFamily="18" charset="0"/>
                <a:cs typeface="Times New Roman" pitchFamily="18" charset="0"/>
              </a:rPr>
              <a:t>C/BE[3:0]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AD[31:0]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DEVSEL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TRDY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517900" y="2984500"/>
            <a:ext cx="1308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676900" y="3048000"/>
            <a:ext cx="1981200" cy="358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HREQ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HGRANT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HTRANS[1:0]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403152"/>
                </a:solidFill>
                <a:latin typeface="Times New Roman" pitchFamily="18" charset="0"/>
                <a:cs typeface="Times New Roman" pitchFamily="18" charset="0"/>
              </a:rPr>
              <a:t>HBURST[2:0]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403152"/>
                </a:solidFill>
                <a:latin typeface="Times New Roman" pitchFamily="18" charset="0"/>
                <a:cs typeface="Times New Roman" pitchFamily="18" charset="0"/>
              </a:rPr>
              <a:t>HSIZE[2:0]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HADDR[31:0]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HWDATA[31:0]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HSEL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HREADY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HRDATA[31:0]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676900" y="6591300"/>
            <a:ext cx="304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886700" y="2984500"/>
            <a:ext cx="1447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AHB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41400" y="655637"/>
            <a:ext cx="4927600" cy="453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203200" algn="l"/>
                <a:tab pos="660400" algn="l"/>
              </a:tabLst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总线多功能信号说明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AD[31:0]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：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  <a:p>
            <a:pPr>
              <a:lnSpc>
                <a:spcPts val="40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：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C/BE[3:0]</a:t>
            </a:r>
          </a:p>
          <a:p>
            <a:pPr>
              <a:lnSpc>
                <a:spcPts val="40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：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Command</a:t>
            </a:r>
          </a:p>
          <a:p>
            <a:pPr>
              <a:lnSpc>
                <a:spcPts val="41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：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Byte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Enable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85809" y="26924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85809" y="26924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85809" y="30607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85809" y="30607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85809" y="39878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185809" y="39878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185809" y="43561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185809" y="43561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0" y="1244600"/>
            <a:ext cx="6375400" cy="57912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041400" y="635000"/>
            <a:ext cx="5257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C/BE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信号的命令模式说明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538109" y="1295400"/>
            <a:ext cx="5969000" cy="711200"/>
          </a:xfrm>
          <a:custGeom>
            <a:avLst/>
            <a:gdLst>
              <a:gd name="connsiteX0" fmla="*/ 0 w 5969000"/>
              <a:gd name="connsiteY0" fmla="*/ 114300 h 711200"/>
              <a:gd name="connsiteX1" fmla="*/ 114299 w 5969000"/>
              <a:gd name="connsiteY1" fmla="*/ 0 h 711200"/>
              <a:gd name="connsiteX2" fmla="*/ 5854700 w 5969000"/>
              <a:gd name="connsiteY2" fmla="*/ 0 h 711200"/>
              <a:gd name="connsiteX3" fmla="*/ 5969000 w 5969000"/>
              <a:gd name="connsiteY3" fmla="*/ 114300 h 711200"/>
              <a:gd name="connsiteX4" fmla="*/ 5969000 w 5969000"/>
              <a:gd name="connsiteY4" fmla="*/ 584200 h 711200"/>
              <a:gd name="connsiteX5" fmla="*/ 5854700 w 5969000"/>
              <a:gd name="connsiteY5" fmla="*/ 711200 h 711200"/>
              <a:gd name="connsiteX6" fmla="*/ 114299 w 5969000"/>
              <a:gd name="connsiteY6" fmla="*/ 711200 h 711200"/>
              <a:gd name="connsiteX7" fmla="*/ 0 w 5969000"/>
              <a:gd name="connsiteY7" fmla="*/ 584200 h 711200"/>
              <a:gd name="connsiteX8" fmla="*/ 0 w 5969000"/>
              <a:gd name="connsiteY8" fmla="*/ 114300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969000" h="711200">
                <a:moveTo>
                  <a:pt x="0" y="114300"/>
                </a:moveTo>
                <a:cubicBezTo>
                  <a:pt x="0" y="50800"/>
                  <a:pt x="50800" y="0"/>
                  <a:pt x="114299" y="0"/>
                </a:cubicBezTo>
                <a:lnTo>
                  <a:pt x="5854700" y="0"/>
                </a:lnTo>
                <a:cubicBezTo>
                  <a:pt x="5918200" y="0"/>
                  <a:pt x="5969000" y="50800"/>
                  <a:pt x="5969000" y="114300"/>
                </a:cubicBezTo>
                <a:lnTo>
                  <a:pt x="5969000" y="584200"/>
                </a:lnTo>
                <a:cubicBezTo>
                  <a:pt x="5969000" y="647700"/>
                  <a:pt x="5918200" y="711200"/>
                  <a:pt x="5854700" y="711200"/>
                </a:cubicBezTo>
                <a:lnTo>
                  <a:pt x="114299" y="711200"/>
                </a:lnTo>
                <a:cubicBezTo>
                  <a:pt x="50800" y="711200"/>
                  <a:pt x="0" y="647700"/>
                  <a:pt x="0" y="584200"/>
                </a:cubicBezTo>
                <a:lnTo>
                  <a:pt x="0" y="1143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1400" y="1270000"/>
            <a:ext cx="8724900" cy="56515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41400" y="685800"/>
            <a:ext cx="70485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723900" algn="l"/>
                <a:tab pos="7493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总线标准对比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239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、规程特性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7239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对各总线信号的动作过程及时序关系进行说明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44600" y="3797300"/>
            <a:ext cx="203200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2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基本读传输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2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基本写传输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32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配置读传输</a:t>
            </a:r>
          </a:p>
          <a:p>
            <a:pPr>
              <a:lnSpc>
                <a:spcPts val="3900"/>
              </a:lnSpc>
              <a:tabLst/>
            </a:pPr>
            <a:r>
              <a:rPr lang="en-US" altLang="zh-CN" sz="32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配置写传输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517900" y="2984500"/>
            <a:ext cx="1308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676900" y="3797300"/>
            <a:ext cx="203200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2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单个读传输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2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单个写传输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32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突发读传输</a:t>
            </a:r>
          </a:p>
          <a:p>
            <a:pPr>
              <a:lnSpc>
                <a:spcPts val="3900"/>
              </a:lnSpc>
              <a:tabLst/>
            </a:pPr>
            <a:r>
              <a:rPr lang="en-US" altLang="zh-CN" sz="32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突发写传输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886700" y="2984500"/>
            <a:ext cx="1447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AHB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41400" y="655637"/>
            <a:ext cx="5029200" cy="307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主要内容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C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一、芯片的制造和封装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二、系统芯片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三、系统总线和片上总线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四、片上通信结构新发展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744609" y="1346200"/>
            <a:ext cx="38100" cy="4914900"/>
          </a:xfrm>
          <a:custGeom>
            <a:avLst/>
            <a:gdLst>
              <a:gd name="connsiteX0" fmla="*/ 19050 w 38100"/>
              <a:gd name="connsiteY0" fmla="*/ 0 h 4914900"/>
              <a:gd name="connsiteX1" fmla="*/ 19050 w 38100"/>
              <a:gd name="connsiteY1" fmla="*/ 4914900 h 491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914900">
                <a:moveTo>
                  <a:pt x="19050" y="0"/>
                </a:moveTo>
                <a:lnTo>
                  <a:pt x="19050" y="49149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44609" y="1346200"/>
            <a:ext cx="38100" cy="4914900"/>
          </a:xfrm>
          <a:custGeom>
            <a:avLst/>
            <a:gdLst>
              <a:gd name="connsiteX0" fmla="*/ 19050 w 38100"/>
              <a:gd name="connsiteY0" fmla="*/ 0 h 4914900"/>
              <a:gd name="connsiteX1" fmla="*/ 19050 w 38100"/>
              <a:gd name="connsiteY1" fmla="*/ 4914900 h 491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914900">
                <a:moveTo>
                  <a:pt x="19050" y="0"/>
                </a:moveTo>
                <a:lnTo>
                  <a:pt x="19050" y="49149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332109" y="1346200"/>
            <a:ext cx="38100" cy="4914900"/>
          </a:xfrm>
          <a:custGeom>
            <a:avLst/>
            <a:gdLst>
              <a:gd name="connsiteX0" fmla="*/ 19050 w 38100"/>
              <a:gd name="connsiteY0" fmla="*/ 0 h 4914900"/>
              <a:gd name="connsiteX1" fmla="*/ 19050 w 38100"/>
              <a:gd name="connsiteY1" fmla="*/ 4914900 h 491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914900">
                <a:moveTo>
                  <a:pt x="19050" y="0"/>
                </a:moveTo>
                <a:lnTo>
                  <a:pt x="19050" y="4914900"/>
                </a:lnTo>
              </a:path>
            </a:pathLst>
          </a:custGeom>
          <a:ln w="254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332109" y="1346200"/>
            <a:ext cx="38100" cy="4914900"/>
          </a:xfrm>
          <a:custGeom>
            <a:avLst/>
            <a:gdLst>
              <a:gd name="connsiteX0" fmla="*/ 19050 w 38100"/>
              <a:gd name="connsiteY0" fmla="*/ 0 h 4914900"/>
              <a:gd name="connsiteX1" fmla="*/ 19050 w 38100"/>
              <a:gd name="connsiteY1" fmla="*/ 4914900 h 491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914900">
                <a:moveTo>
                  <a:pt x="19050" y="0"/>
                </a:moveTo>
                <a:lnTo>
                  <a:pt x="19050" y="4914900"/>
                </a:lnTo>
              </a:path>
            </a:pathLst>
          </a:custGeom>
          <a:ln w="254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868809" y="1346200"/>
            <a:ext cx="38100" cy="4914900"/>
          </a:xfrm>
          <a:custGeom>
            <a:avLst/>
            <a:gdLst>
              <a:gd name="connsiteX0" fmla="*/ 19050 w 38100"/>
              <a:gd name="connsiteY0" fmla="*/ 0 h 4914900"/>
              <a:gd name="connsiteX1" fmla="*/ 19050 w 38100"/>
              <a:gd name="connsiteY1" fmla="*/ 4914900 h 491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914900">
                <a:moveTo>
                  <a:pt x="19050" y="0"/>
                </a:moveTo>
                <a:lnTo>
                  <a:pt x="19050" y="49149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868809" y="1346200"/>
            <a:ext cx="38100" cy="4914900"/>
          </a:xfrm>
          <a:custGeom>
            <a:avLst/>
            <a:gdLst>
              <a:gd name="connsiteX0" fmla="*/ 19050 w 38100"/>
              <a:gd name="connsiteY0" fmla="*/ 0 h 4914900"/>
              <a:gd name="connsiteX1" fmla="*/ 19050 w 38100"/>
              <a:gd name="connsiteY1" fmla="*/ 4914900 h 491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914900">
                <a:moveTo>
                  <a:pt x="19050" y="0"/>
                </a:moveTo>
                <a:lnTo>
                  <a:pt x="19050" y="49149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418209" y="1346200"/>
            <a:ext cx="38100" cy="4914900"/>
          </a:xfrm>
          <a:custGeom>
            <a:avLst/>
            <a:gdLst>
              <a:gd name="connsiteX0" fmla="*/ 19050 w 38100"/>
              <a:gd name="connsiteY0" fmla="*/ 0 h 4914900"/>
              <a:gd name="connsiteX1" fmla="*/ 19050 w 38100"/>
              <a:gd name="connsiteY1" fmla="*/ 4914900 h 491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914900">
                <a:moveTo>
                  <a:pt x="19050" y="0"/>
                </a:moveTo>
                <a:lnTo>
                  <a:pt x="19050" y="49149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418209" y="1346200"/>
            <a:ext cx="38100" cy="4914900"/>
          </a:xfrm>
          <a:custGeom>
            <a:avLst/>
            <a:gdLst>
              <a:gd name="connsiteX0" fmla="*/ 19050 w 38100"/>
              <a:gd name="connsiteY0" fmla="*/ 0 h 4914900"/>
              <a:gd name="connsiteX1" fmla="*/ 19050 w 38100"/>
              <a:gd name="connsiteY1" fmla="*/ 4914900 h 491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914900">
                <a:moveTo>
                  <a:pt x="19050" y="0"/>
                </a:moveTo>
                <a:lnTo>
                  <a:pt x="19050" y="49149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005709" y="1346200"/>
            <a:ext cx="38100" cy="4914900"/>
          </a:xfrm>
          <a:custGeom>
            <a:avLst/>
            <a:gdLst>
              <a:gd name="connsiteX0" fmla="*/ 19050 w 38100"/>
              <a:gd name="connsiteY0" fmla="*/ 0 h 4914900"/>
              <a:gd name="connsiteX1" fmla="*/ 19050 w 38100"/>
              <a:gd name="connsiteY1" fmla="*/ 4914900 h 491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914900">
                <a:moveTo>
                  <a:pt x="19050" y="0"/>
                </a:moveTo>
                <a:lnTo>
                  <a:pt x="19050" y="49149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005709" y="1346200"/>
            <a:ext cx="38100" cy="4914900"/>
          </a:xfrm>
          <a:custGeom>
            <a:avLst/>
            <a:gdLst>
              <a:gd name="connsiteX0" fmla="*/ 19050 w 38100"/>
              <a:gd name="connsiteY0" fmla="*/ 0 h 4914900"/>
              <a:gd name="connsiteX1" fmla="*/ 19050 w 38100"/>
              <a:gd name="connsiteY1" fmla="*/ 4914900 h 491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914900">
                <a:moveTo>
                  <a:pt x="19050" y="0"/>
                </a:moveTo>
                <a:lnTo>
                  <a:pt x="19050" y="49149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500" y="1308100"/>
            <a:ext cx="9080500" cy="49657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041400" y="635000"/>
            <a:ext cx="56134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AHB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总线：单个数据的传输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775200" y="5397500"/>
            <a:ext cx="609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 smtClean="0">
                <a:solidFill>
                  <a:srgbClr val="4F82BD"/>
                </a:solidFill>
                <a:latin typeface="黑体" pitchFamily="18" charset="0"/>
                <a:cs typeface="黑体" pitchFamily="18" charset="0"/>
              </a:rPr>
              <a:t>未准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4F82BD"/>
                </a:solidFill>
                <a:latin typeface="黑体" pitchFamily="18" charset="0"/>
                <a:cs typeface="黑体" pitchFamily="18" charset="0"/>
              </a:rPr>
              <a:t>备好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337300" y="5397500"/>
            <a:ext cx="609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 smtClean="0">
                <a:solidFill>
                  <a:srgbClr val="4F82BD"/>
                </a:solidFill>
                <a:latin typeface="黑体" pitchFamily="18" charset="0"/>
                <a:cs typeface="黑体" pitchFamily="18" charset="0"/>
              </a:rPr>
              <a:t>未准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4F82BD"/>
                </a:solidFill>
                <a:latin typeface="黑体" pitchFamily="18" charset="0"/>
                <a:cs typeface="黑体" pitchFamily="18" charset="0"/>
              </a:rPr>
              <a:t>备好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823200" y="51435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 smtClean="0">
                <a:solidFill>
                  <a:srgbClr val="4F82BD"/>
                </a:solidFill>
                <a:latin typeface="黑体" pitchFamily="18" charset="0"/>
                <a:cs typeface="黑体" pitchFamily="18" charset="0"/>
              </a:rPr>
              <a:t>准备好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095500" y="6235700"/>
            <a:ext cx="10287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C0504D"/>
                </a:solidFill>
                <a:latin typeface="黑体" pitchFamily="18" charset="0"/>
                <a:cs typeface="黑体" pitchFamily="18" charset="0"/>
              </a:rPr>
              <a:t>主模块</a:t>
            </a:r>
          </a:p>
          <a:p>
            <a:pPr>
              <a:lnSpc>
                <a:spcPts val="2300"/>
              </a:lnSpc>
              <a:tabLst>
                <a:tab pos="139700" algn="l"/>
              </a:tabLst>
            </a:pPr>
            <a:r>
              <a:rPr lang="en-US" altLang="zh-CN" sz="2000" dirty="0" smtClean="0">
                <a:solidFill>
                  <a:srgbClr val="C0504D"/>
                </a:solidFill>
                <a:latin typeface="黑体" pitchFamily="18" charset="0"/>
                <a:cs typeface="黑体" pitchFamily="18" charset="0"/>
              </a:rPr>
              <a:t>发出地址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683000" y="6248400"/>
            <a:ext cx="10287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4F82BD"/>
                </a:solidFill>
                <a:latin typeface="黑体" pitchFamily="18" charset="0"/>
                <a:cs typeface="黑体" pitchFamily="18" charset="0"/>
              </a:rPr>
              <a:t>从模块</a:t>
            </a:r>
          </a:p>
          <a:p>
            <a:pPr>
              <a:lnSpc>
                <a:spcPts val="2400"/>
              </a:lnSpc>
              <a:tabLst>
                <a:tab pos="139700" algn="l"/>
              </a:tabLst>
            </a:pPr>
            <a:r>
              <a:rPr lang="en-US" altLang="zh-CN" sz="2000" dirty="0" smtClean="0">
                <a:solidFill>
                  <a:srgbClr val="4F82BD"/>
                </a:solidFill>
                <a:latin typeface="黑体" pitchFamily="18" charset="0"/>
                <a:cs typeface="黑体" pitchFamily="18" charset="0"/>
              </a:rPr>
              <a:t>采样地址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708900" y="6388100"/>
            <a:ext cx="2044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2000" dirty="0" smtClean="0">
                <a:solidFill>
                  <a:srgbClr val="C0504D"/>
                </a:solidFill>
                <a:latin typeface="黑体" pitchFamily="18" charset="0"/>
                <a:cs typeface="黑体" pitchFamily="18" charset="0"/>
              </a:rPr>
              <a:t>主模块采样读数据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60709" y="4089400"/>
            <a:ext cx="863600" cy="215900"/>
          </a:xfrm>
          <a:custGeom>
            <a:avLst/>
            <a:gdLst>
              <a:gd name="connsiteX0" fmla="*/ 0 w 863600"/>
              <a:gd name="connsiteY0" fmla="*/ 38100 h 215900"/>
              <a:gd name="connsiteX1" fmla="*/ 38100 w 863600"/>
              <a:gd name="connsiteY1" fmla="*/ 0 h 215900"/>
              <a:gd name="connsiteX2" fmla="*/ 825500 w 863600"/>
              <a:gd name="connsiteY2" fmla="*/ 0 h 215900"/>
              <a:gd name="connsiteX3" fmla="*/ 863600 w 863600"/>
              <a:gd name="connsiteY3" fmla="*/ 38100 h 215900"/>
              <a:gd name="connsiteX4" fmla="*/ 863600 w 863600"/>
              <a:gd name="connsiteY4" fmla="*/ 177800 h 215900"/>
              <a:gd name="connsiteX5" fmla="*/ 825500 w 863600"/>
              <a:gd name="connsiteY5" fmla="*/ 215900 h 215900"/>
              <a:gd name="connsiteX6" fmla="*/ 38100 w 863600"/>
              <a:gd name="connsiteY6" fmla="*/ 215900 h 215900"/>
              <a:gd name="connsiteX7" fmla="*/ 0 w 863600"/>
              <a:gd name="connsiteY7" fmla="*/ 177800 h 215900"/>
              <a:gd name="connsiteX8" fmla="*/ 0 w 863600"/>
              <a:gd name="connsiteY8" fmla="*/ 38100 h 215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3600" h="215900">
                <a:moveTo>
                  <a:pt x="0" y="38100"/>
                </a:moveTo>
                <a:cubicBezTo>
                  <a:pt x="0" y="25400"/>
                  <a:pt x="12700" y="0"/>
                  <a:pt x="38100" y="0"/>
                </a:cubicBezTo>
                <a:lnTo>
                  <a:pt x="825500" y="0"/>
                </a:lnTo>
                <a:cubicBezTo>
                  <a:pt x="850900" y="0"/>
                  <a:pt x="863600" y="25400"/>
                  <a:pt x="863600" y="38100"/>
                </a:cubicBezTo>
                <a:lnTo>
                  <a:pt x="863600" y="177800"/>
                </a:lnTo>
                <a:cubicBezTo>
                  <a:pt x="863600" y="203200"/>
                  <a:pt x="850900" y="215900"/>
                  <a:pt x="825500" y="215900"/>
                </a:cubicBezTo>
                <a:lnTo>
                  <a:pt x="38100" y="215900"/>
                </a:lnTo>
                <a:cubicBezTo>
                  <a:pt x="12700" y="215900"/>
                  <a:pt x="0" y="203200"/>
                  <a:pt x="0" y="177800"/>
                </a:cubicBezTo>
                <a:lnTo>
                  <a:pt x="0" y="38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90609" y="2057400"/>
            <a:ext cx="38100" cy="4254500"/>
          </a:xfrm>
          <a:custGeom>
            <a:avLst/>
            <a:gdLst>
              <a:gd name="connsiteX0" fmla="*/ 19050 w 38100"/>
              <a:gd name="connsiteY0" fmla="*/ 0 h 4254500"/>
              <a:gd name="connsiteX1" fmla="*/ 19050 w 38100"/>
              <a:gd name="connsiteY1" fmla="*/ 4254500 h 425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54500">
                <a:moveTo>
                  <a:pt x="19050" y="0"/>
                </a:moveTo>
                <a:lnTo>
                  <a:pt x="19050" y="42545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490609" y="2057400"/>
            <a:ext cx="38100" cy="4254500"/>
          </a:xfrm>
          <a:custGeom>
            <a:avLst/>
            <a:gdLst>
              <a:gd name="connsiteX0" fmla="*/ 19050 w 38100"/>
              <a:gd name="connsiteY0" fmla="*/ 0 h 4254500"/>
              <a:gd name="connsiteX1" fmla="*/ 19050 w 38100"/>
              <a:gd name="connsiteY1" fmla="*/ 4254500 h 425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54500">
                <a:moveTo>
                  <a:pt x="19050" y="0"/>
                </a:moveTo>
                <a:lnTo>
                  <a:pt x="19050" y="42545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481209" y="2057400"/>
            <a:ext cx="38100" cy="4254500"/>
          </a:xfrm>
          <a:custGeom>
            <a:avLst/>
            <a:gdLst>
              <a:gd name="connsiteX0" fmla="*/ 19050 w 38100"/>
              <a:gd name="connsiteY0" fmla="*/ 0 h 4254500"/>
              <a:gd name="connsiteX1" fmla="*/ 19050 w 38100"/>
              <a:gd name="connsiteY1" fmla="*/ 4254500 h 425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54500">
                <a:moveTo>
                  <a:pt x="19050" y="0"/>
                </a:moveTo>
                <a:lnTo>
                  <a:pt x="19050" y="42545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481209" y="2057400"/>
            <a:ext cx="38100" cy="4254500"/>
          </a:xfrm>
          <a:custGeom>
            <a:avLst/>
            <a:gdLst>
              <a:gd name="connsiteX0" fmla="*/ 19050 w 38100"/>
              <a:gd name="connsiteY0" fmla="*/ 0 h 4254500"/>
              <a:gd name="connsiteX1" fmla="*/ 19050 w 38100"/>
              <a:gd name="connsiteY1" fmla="*/ 4254500 h 425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54500">
                <a:moveTo>
                  <a:pt x="19050" y="0"/>
                </a:moveTo>
                <a:lnTo>
                  <a:pt x="19050" y="42545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471809" y="2057400"/>
            <a:ext cx="38100" cy="4254500"/>
          </a:xfrm>
          <a:custGeom>
            <a:avLst/>
            <a:gdLst>
              <a:gd name="connsiteX0" fmla="*/ 19050 w 38100"/>
              <a:gd name="connsiteY0" fmla="*/ 0 h 4254500"/>
              <a:gd name="connsiteX1" fmla="*/ 19050 w 38100"/>
              <a:gd name="connsiteY1" fmla="*/ 4254500 h 425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54500">
                <a:moveTo>
                  <a:pt x="19050" y="0"/>
                </a:moveTo>
                <a:lnTo>
                  <a:pt x="19050" y="42545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71809" y="2057400"/>
            <a:ext cx="38100" cy="4254500"/>
          </a:xfrm>
          <a:custGeom>
            <a:avLst/>
            <a:gdLst>
              <a:gd name="connsiteX0" fmla="*/ 19050 w 38100"/>
              <a:gd name="connsiteY0" fmla="*/ 0 h 4254500"/>
              <a:gd name="connsiteX1" fmla="*/ 19050 w 38100"/>
              <a:gd name="connsiteY1" fmla="*/ 4254500 h 425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54500">
                <a:moveTo>
                  <a:pt x="19050" y="0"/>
                </a:moveTo>
                <a:lnTo>
                  <a:pt x="19050" y="42545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475109" y="2082800"/>
            <a:ext cx="38100" cy="4241800"/>
          </a:xfrm>
          <a:custGeom>
            <a:avLst/>
            <a:gdLst>
              <a:gd name="connsiteX0" fmla="*/ 19050 w 38100"/>
              <a:gd name="connsiteY0" fmla="*/ 0 h 4241800"/>
              <a:gd name="connsiteX1" fmla="*/ 19050 w 38100"/>
              <a:gd name="connsiteY1" fmla="*/ 4241800 h 424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41800">
                <a:moveTo>
                  <a:pt x="19050" y="0"/>
                </a:moveTo>
                <a:lnTo>
                  <a:pt x="19050" y="42418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475109" y="2082800"/>
            <a:ext cx="38100" cy="4241800"/>
          </a:xfrm>
          <a:custGeom>
            <a:avLst/>
            <a:gdLst>
              <a:gd name="connsiteX0" fmla="*/ 19050 w 38100"/>
              <a:gd name="connsiteY0" fmla="*/ 0 h 4241800"/>
              <a:gd name="connsiteX1" fmla="*/ 19050 w 38100"/>
              <a:gd name="connsiteY1" fmla="*/ 4241800 h 424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41800">
                <a:moveTo>
                  <a:pt x="19050" y="0"/>
                </a:moveTo>
                <a:lnTo>
                  <a:pt x="19050" y="42418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465709" y="2082800"/>
            <a:ext cx="38100" cy="4241800"/>
          </a:xfrm>
          <a:custGeom>
            <a:avLst/>
            <a:gdLst>
              <a:gd name="connsiteX0" fmla="*/ 19050 w 38100"/>
              <a:gd name="connsiteY0" fmla="*/ 0 h 4241800"/>
              <a:gd name="connsiteX1" fmla="*/ 19050 w 38100"/>
              <a:gd name="connsiteY1" fmla="*/ 4241800 h 424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41800">
                <a:moveTo>
                  <a:pt x="19050" y="0"/>
                </a:moveTo>
                <a:lnTo>
                  <a:pt x="19050" y="42418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465709" y="2082800"/>
            <a:ext cx="38100" cy="4241800"/>
          </a:xfrm>
          <a:custGeom>
            <a:avLst/>
            <a:gdLst>
              <a:gd name="connsiteX0" fmla="*/ 19050 w 38100"/>
              <a:gd name="connsiteY0" fmla="*/ 0 h 4241800"/>
              <a:gd name="connsiteX1" fmla="*/ 19050 w 38100"/>
              <a:gd name="connsiteY1" fmla="*/ 4241800 h 424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41800">
                <a:moveTo>
                  <a:pt x="19050" y="0"/>
                </a:moveTo>
                <a:lnTo>
                  <a:pt x="19050" y="42418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469009" y="2082800"/>
            <a:ext cx="38100" cy="4241800"/>
          </a:xfrm>
          <a:custGeom>
            <a:avLst/>
            <a:gdLst>
              <a:gd name="connsiteX0" fmla="*/ 19050 w 38100"/>
              <a:gd name="connsiteY0" fmla="*/ 0 h 4241800"/>
              <a:gd name="connsiteX1" fmla="*/ 19050 w 38100"/>
              <a:gd name="connsiteY1" fmla="*/ 4241800 h 424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41800">
                <a:moveTo>
                  <a:pt x="19050" y="0"/>
                </a:moveTo>
                <a:lnTo>
                  <a:pt x="19050" y="42418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469009" y="2082800"/>
            <a:ext cx="38100" cy="4241800"/>
          </a:xfrm>
          <a:custGeom>
            <a:avLst/>
            <a:gdLst>
              <a:gd name="connsiteX0" fmla="*/ 19050 w 38100"/>
              <a:gd name="connsiteY0" fmla="*/ 0 h 4241800"/>
              <a:gd name="connsiteX1" fmla="*/ 19050 w 38100"/>
              <a:gd name="connsiteY1" fmla="*/ 4241800 h 424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41800">
                <a:moveTo>
                  <a:pt x="19050" y="0"/>
                </a:moveTo>
                <a:lnTo>
                  <a:pt x="19050" y="42418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446909" y="2082800"/>
            <a:ext cx="38100" cy="4241800"/>
          </a:xfrm>
          <a:custGeom>
            <a:avLst/>
            <a:gdLst>
              <a:gd name="connsiteX0" fmla="*/ 19050 w 38100"/>
              <a:gd name="connsiteY0" fmla="*/ 0 h 4241800"/>
              <a:gd name="connsiteX1" fmla="*/ 19050 w 38100"/>
              <a:gd name="connsiteY1" fmla="*/ 4241800 h 424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41800">
                <a:moveTo>
                  <a:pt x="19050" y="0"/>
                </a:moveTo>
                <a:lnTo>
                  <a:pt x="19050" y="42418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446909" y="2082800"/>
            <a:ext cx="38100" cy="4241800"/>
          </a:xfrm>
          <a:custGeom>
            <a:avLst/>
            <a:gdLst>
              <a:gd name="connsiteX0" fmla="*/ 19050 w 38100"/>
              <a:gd name="connsiteY0" fmla="*/ 0 h 4241800"/>
              <a:gd name="connsiteX1" fmla="*/ 19050 w 38100"/>
              <a:gd name="connsiteY1" fmla="*/ 4241800 h 424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41800">
                <a:moveTo>
                  <a:pt x="19050" y="0"/>
                </a:moveTo>
                <a:lnTo>
                  <a:pt x="19050" y="42418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9437509" y="2082800"/>
            <a:ext cx="38100" cy="4241800"/>
          </a:xfrm>
          <a:custGeom>
            <a:avLst/>
            <a:gdLst>
              <a:gd name="connsiteX0" fmla="*/ 19050 w 38100"/>
              <a:gd name="connsiteY0" fmla="*/ 0 h 4241800"/>
              <a:gd name="connsiteX1" fmla="*/ 19050 w 38100"/>
              <a:gd name="connsiteY1" fmla="*/ 4241800 h 424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41800">
                <a:moveTo>
                  <a:pt x="19050" y="0"/>
                </a:moveTo>
                <a:lnTo>
                  <a:pt x="19050" y="42418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437509" y="2082800"/>
            <a:ext cx="38100" cy="4241800"/>
          </a:xfrm>
          <a:custGeom>
            <a:avLst/>
            <a:gdLst>
              <a:gd name="connsiteX0" fmla="*/ 19050 w 38100"/>
              <a:gd name="connsiteY0" fmla="*/ 0 h 4241800"/>
              <a:gd name="connsiteX1" fmla="*/ 19050 w 38100"/>
              <a:gd name="connsiteY1" fmla="*/ 4241800 h 424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241800">
                <a:moveTo>
                  <a:pt x="19050" y="0"/>
                </a:moveTo>
                <a:lnTo>
                  <a:pt x="19050" y="4241800"/>
                </a:lnTo>
              </a:path>
            </a:pathLst>
          </a:custGeom>
          <a:ln w="25400">
            <a:solidFill>
              <a:srgbClr val="8064A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20800"/>
            <a:ext cx="9144000" cy="55245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041400" y="635000"/>
            <a:ext cx="6324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AHB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总线：</a:t>
            </a: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个数据的突发传输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683000" y="1447800"/>
            <a:ext cx="1231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 smtClean="0">
                <a:solidFill>
                  <a:srgbClr val="C0504D"/>
                </a:solidFill>
                <a:latin typeface="黑体" pitchFamily="18" charset="0"/>
                <a:cs typeface="黑体" pitchFamily="18" charset="0"/>
              </a:rPr>
              <a:t>主模块忙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670800" y="1435100"/>
            <a:ext cx="1841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 smtClean="0">
                <a:solidFill>
                  <a:srgbClr val="C0504D"/>
                </a:solidFill>
                <a:latin typeface="黑体" pitchFamily="18" charset="0"/>
                <a:cs typeface="黑体" pitchFamily="18" charset="0"/>
              </a:rPr>
              <a:t>地址总线空闲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933700" y="3086100"/>
            <a:ext cx="6337300" cy="378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1854200" algn="l"/>
                <a:tab pos="6032500" algn="l"/>
              </a:tabLst>
            </a:pPr>
            <a:r>
              <a:rPr lang="en-US" altLang="zh-CN" dirty="0" smtClean="0"/>
              <a:t>		</a:t>
            </a:r>
            <a:r>
              <a:rPr lang="en-US" altLang="zh-CN" sz="11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854200" algn="l"/>
                <a:tab pos="6032500" algn="l"/>
              </a:tabLst>
            </a:pPr>
            <a:r>
              <a:rPr lang="en-US" altLang="zh-CN" dirty="0" smtClean="0"/>
              <a:t>	</a:t>
            </a:r>
            <a:r>
              <a:rPr lang="en-US" altLang="zh-CN" sz="11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INCR4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854200" algn="l"/>
                <a:tab pos="6032500" algn="l"/>
              </a:tabLst>
            </a:pPr>
            <a:r>
              <a:rPr lang="en-US" altLang="zh-CN" sz="2400" dirty="0" smtClean="0">
                <a:solidFill>
                  <a:srgbClr val="C0504D"/>
                </a:solidFill>
                <a:latin typeface="黑体" pitchFamily="18" charset="0"/>
                <a:cs typeface="黑体" pitchFamily="18" charset="0"/>
              </a:rPr>
              <a:t>地址递增的</a:t>
            </a:r>
            <a:r>
              <a:rPr lang="en-US" altLang="zh-CN" sz="2400" b="1" dirty="0" smtClean="0">
                <a:solidFill>
                  <a:srgbClr val="C0504D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400" dirty="0" smtClean="0">
                <a:solidFill>
                  <a:srgbClr val="C0504D"/>
                </a:solidFill>
                <a:latin typeface="黑体" pitchFamily="18" charset="0"/>
                <a:cs typeface="黑体" pitchFamily="18" charset="0"/>
              </a:rPr>
              <a:t>个数据的传输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879600" y="1435100"/>
            <a:ext cx="1231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 smtClean="0">
                <a:solidFill>
                  <a:srgbClr val="C0504D"/>
                </a:solidFill>
                <a:latin typeface="黑体" pitchFamily="18" charset="0"/>
                <a:cs typeface="黑体" pitchFamily="18" charset="0"/>
              </a:rPr>
              <a:t>传输开始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600700" y="1435100"/>
            <a:ext cx="1536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 smtClean="0">
                <a:solidFill>
                  <a:srgbClr val="C0504D"/>
                </a:solidFill>
                <a:latin typeface="黑体" pitchFamily="18" charset="0"/>
                <a:cs typeface="黑体" pitchFamily="18" charset="0"/>
              </a:rPr>
              <a:t>传输进行中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1320800"/>
            <a:ext cx="9093200" cy="5588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635000"/>
            <a:ext cx="4927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总线：基本的读传输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700" y="1397000"/>
            <a:ext cx="8890000" cy="5651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635000"/>
            <a:ext cx="4927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总线：基本的写传输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85809" y="26924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85809" y="26924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85809" y="30607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85809" y="30607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85809" y="39878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185809" y="39878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185809" y="43561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185809" y="4356100"/>
            <a:ext cx="4254500" cy="25400"/>
          </a:xfrm>
          <a:custGeom>
            <a:avLst/>
            <a:gdLst>
              <a:gd name="connsiteX0" fmla="*/ 0 w 4254500"/>
              <a:gd name="connsiteY0" fmla="*/ 12700 h 25400"/>
              <a:gd name="connsiteX1" fmla="*/ 4254500 w 42545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500" h="25400">
                <a:moveTo>
                  <a:pt x="0" y="12700"/>
                </a:moveTo>
                <a:lnTo>
                  <a:pt x="4254500" y="12700"/>
                </a:lnTo>
              </a:path>
            </a:pathLst>
          </a:custGeom>
          <a:ln w="127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185809" y="5295900"/>
            <a:ext cx="5118100" cy="25400"/>
          </a:xfrm>
          <a:custGeom>
            <a:avLst/>
            <a:gdLst>
              <a:gd name="connsiteX0" fmla="*/ 0 w 5118100"/>
              <a:gd name="connsiteY0" fmla="*/ 12700 h 25400"/>
              <a:gd name="connsiteX1" fmla="*/ 5118100 w 51181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18100" h="25400">
                <a:moveTo>
                  <a:pt x="0" y="12700"/>
                </a:moveTo>
                <a:lnTo>
                  <a:pt x="5118100" y="12700"/>
                </a:lnTo>
              </a:path>
            </a:pathLst>
          </a:custGeom>
          <a:ln w="127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185809" y="5295900"/>
            <a:ext cx="5118100" cy="25400"/>
          </a:xfrm>
          <a:custGeom>
            <a:avLst/>
            <a:gdLst>
              <a:gd name="connsiteX0" fmla="*/ 0 w 5118100"/>
              <a:gd name="connsiteY0" fmla="*/ 12700 h 25400"/>
              <a:gd name="connsiteX1" fmla="*/ 5118100 w 51181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18100" h="25400">
                <a:moveTo>
                  <a:pt x="0" y="12700"/>
                </a:moveTo>
                <a:lnTo>
                  <a:pt x="5118100" y="12700"/>
                </a:lnTo>
              </a:path>
            </a:pathLst>
          </a:custGeom>
          <a:ln w="127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185809" y="5575300"/>
            <a:ext cx="5118100" cy="25400"/>
          </a:xfrm>
          <a:custGeom>
            <a:avLst/>
            <a:gdLst>
              <a:gd name="connsiteX0" fmla="*/ 0 w 5118100"/>
              <a:gd name="connsiteY0" fmla="*/ 12700 h 25400"/>
              <a:gd name="connsiteX1" fmla="*/ 5118100 w 51181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18100" h="25400">
                <a:moveTo>
                  <a:pt x="0" y="12700"/>
                </a:moveTo>
                <a:lnTo>
                  <a:pt x="5118100" y="12700"/>
                </a:lnTo>
              </a:path>
            </a:pathLst>
          </a:custGeom>
          <a:ln w="127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185809" y="5575300"/>
            <a:ext cx="5118100" cy="25400"/>
          </a:xfrm>
          <a:custGeom>
            <a:avLst/>
            <a:gdLst>
              <a:gd name="connsiteX0" fmla="*/ 0 w 5118100"/>
              <a:gd name="connsiteY0" fmla="*/ 12700 h 25400"/>
              <a:gd name="connsiteX1" fmla="*/ 5118100 w 51181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18100" h="25400">
                <a:moveTo>
                  <a:pt x="0" y="12700"/>
                </a:moveTo>
                <a:lnTo>
                  <a:pt x="5118100" y="12700"/>
                </a:lnTo>
              </a:path>
            </a:pathLst>
          </a:custGeom>
          <a:ln w="127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0" y="1244600"/>
            <a:ext cx="6375400" cy="57912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041400" y="635000"/>
            <a:ext cx="5257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C/BE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信号的命令模式说明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513209" y="5626100"/>
            <a:ext cx="228600" cy="254000"/>
          </a:xfrm>
          <a:custGeom>
            <a:avLst/>
            <a:gdLst>
              <a:gd name="connsiteX0" fmla="*/ 114300 w 228600"/>
              <a:gd name="connsiteY0" fmla="*/ 241300 h 254000"/>
              <a:gd name="connsiteX1" fmla="*/ 114300 w 228600"/>
              <a:gd name="connsiteY1" fmla="*/ 203200 h 254000"/>
              <a:gd name="connsiteX2" fmla="*/ 114300 w 228600"/>
              <a:gd name="connsiteY2" fmla="*/ 139700 h 254000"/>
              <a:gd name="connsiteX3" fmla="*/ 101600 w 228600"/>
              <a:gd name="connsiteY3" fmla="*/ 63500 h 254000"/>
              <a:gd name="connsiteX4" fmla="*/ 88900 w 228600"/>
              <a:gd name="connsiteY4" fmla="*/ 38100 h 254000"/>
              <a:gd name="connsiteX5" fmla="*/ 63500 w 228600"/>
              <a:gd name="connsiteY5" fmla="*/ 25400 h 254000"/>
              <a:gd name="connsiteX6" fmla="*/ 38100 w 228600"/>
              <a:gd name="connsiteY6" fmla="*/ 38100 h 254000"/>
              <a:gd name="connsiteX7" fmla="*/ 25400 w 228600"/>
              <a:gd name="connsiteY7" fmla="*/ 63500 h 254000"/>
              <a:gd name="connsiteX8" fmla="*/ 25400 w 228600"/>
              <a:gd name="connsiteY8" fmla="*/ 101600 h 254000"/>
              <a:gd name="connsiteX9" fmla="*/ 0 w 228600"/>
              <a:gd name="connsiteY9" fmla="*/ 114300 h 254000"/>
              <a:gd name="connsiteX10" fmla="*/ 0 w 228600"/>
              <a:gd name="connsiteY10" fmla="*/ 63500 h 254000"/>
              <a:gd name="connsiteX11" fmla="*/ 12700 w 228600"/>
              <a:gd name="connsiteY11" fmla="*/ 25400 h 254000"/>
              <a:gd name="connsiteX12" fmla="*/ 38100 w 228600"/>
              <a:gd name="connsiteY12" fmla="*/ 12700 h 254000"/>
              <a:gd name="connsiteX13" fmla="*/ 63500 w 228600"/>
              <a:gd name="connsiteY13" fmla="*/ 0 h 254000"/>
              <a:gd name="connsiteX14" fmla="*/ 88900 w 228600"/>
              <a:gd name="connsiteY14" fmla="*/ 0 h 254000"/>
              <a:gd name="connsiteX15" fmla="*/ 114300 w 228600"/>
              <a:gd name="connsiteY15" fmla="*/ 25400 h 254000"/>
              <a:gd name="connsiteX16" fmla="*/ 139700 w 228600"/>
              <a:gd name="connsiteY16" fmla="*/ 88900 h 254000"/>
              <a:gd name="connsiteX17" fmla="*/ 139700 w 228600"/>
              <a:gd name="connsiteY17" fmla="*/ 203200 h 254000"/>
              <a:gd name="connsiteX18" fmla="*/ 215900 w 228600"/>
              <a:gd name="connsiteY18" fmla="*/ 139700 h 254000"/>
              <a:gd name="connsiteX19" fmla="*/ 228600 w 228600"/>
              <a:gd name="connsiteY19" fmla="*/ 152400 h 254000"/>
              <a:gd name="connsiteX20" fmla="*/ 127000 w 228600"/>
              <a:gd name="connsiteY20" fmla="*/ 254000 h 254000"/>
              <a:gd name="connsiteX21" fmla="*/ 114300 w 228600"/>
              <a:gd name="connsiteY2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28600" h="254000">
                <a:moveTo>
                  <a:pt x="114300" y="241300"/>
                </a:moveTo>
                <a:cubicBezTo>
                  <a:pt x="114300" y="228600"/>
                  <a:pt x="101600" y="215900"/>
                  <a:pt x="114300" y="203200"/>
                </a:cubicBezTo>
                <a:cubicBezTo>
                  <a:pt x="114300" y="190500"/>
                  <a:pt x="114300" y="165100"/>
                  <a:pt x="114300" y="139700"/>
                </a:cubicBezTo>
                <a:cubicBezTo>
                  <a:pt x="114300" y="101600"/>
                  <a:pt x="114300" y="76200"/>
                  <a:pt x="101600" y="63500"/>
                </a:cubicBezTo>
                <a:cubicBezTo>
                  <a:pt x="101600" y="50800"/>
                  <a:pt x="88900" y="50800"/>
                  <a:pt x="88900" y="38100"/>
                </a:cubicBezTo>
                <a:cubicBezTo>
                  <a:pt x="76200" y="38100"/>
                  <a:pt x="76200" y="25400"/>
                  <a:pt x="63500" y="25400"/>
                </a:cubicBezTo>
                <a:cubicBezTo>
                  <a:pt x="50800" y="25400"/>
                  <a:pt x="50800" y="38100"/>
                  <a:pt x="38100" y="38100"/>
                </a:cubicBezTo>
                <a:cubicBezTo>
                  <a:pt x="25400" y="50800"/>
                  <a:pt x="25400" y="50800"/>
                  <a:pt x="25400" y="63500"/>
                </a:cubicBezTo>
                <a:cubicBezTo>
                  <a:pt x="25400" y="76200"/>
                  <a:pt x="25400" y="88900"/>
                  <a:pt x="25400" y="101600"/>
                </a:cubicBezTo>
                <a:lnTo>
                  <a:pt x="0" y="114300"/>
                </a:lnTo>
                <a:cubicBezTo>
                  <a:pt x="0" y="88900"/>
                  <a:pt x="0" y="76200"/>
                  <a:pt x="0" y="63500"/>
                </a:cubicBezTo>
                <a:cubicBezTo>
                  <a:pt x="0" y="50800"/>
                  <a:pt x="0" y="38100"/>
                  <a:pt x="12700" y="25400"/>
                </a:cubicBezTo>
                <a:cubicBezTo>
                  <a:pt x="25400" y="12700"/>
                  <a:pt x="25400" y="12700"/>
                  <a:pt x="38100" y="12700"/>
                </a:cubicBezTo>
                <a:cubicBezTo>
                  <a:pt x="38100" y="0"/>
                  <a:pt x="50800" y="0"/>
                  <a:pt x="63500" y="0"/>
                </a:cubicBezTo>
                <a:cubicBezTo>
                  <a:pt x="76200" y="0"/>
                  <a:pt x="76200" y="0"/>
                  <a:pt x="88900" y="0"/>
                </a:cubicBezTo>
                <a:cubicBezTo>
                  <a:pt x="101600" y="12700"/>
                  <a:pt x="114300" y="12700"/>
                  <a:pt x="114300" y="25400"/>
                </a:cubicBezTo>
                <a:cubicBezTo>
                  <a:pt x="127000" y="38100"/>
                  <a:pt x="127000" y="63500"/>
                  <a:pt x="139700" y="88900"/>
                </a:cubicBezTo>
                <a:cubicBezTo>
                  <a:pt x="139700" y="101600"/>
                  <a:pt x="139700" y="152400"/>
                  <a:pt x="139700" y="203200"/>
                </a:cubicBezTo>
                <a:lnTo>
                  <a:pt x="215900" y="139700"/>
                </a:lnTo>
                <a:lnTo>
                  <a:pt x="228600" y="152400"/>
                </a:lnTo>
                <a:lnTo>
                  <a:pt x="127000" y="254000"/>
                </a:lnTo>
                <a:lnTo>
                  <a:pt x="114300" y="2413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67209" y="5715000"/>
            <a:ext cx="38100" cy="38100"/>
          </a:xfrm>
          <a:custGeom>
            <a:avLst/>
            <a:gdLst>
              <a:gd name="connsiteX0" fmla="*/ 38100 w 38100"/>
              <a:gd name="connsiteY0" fmla="*/ 25400 h 38100"/>
              <a:gd name="connsiteX1" fmla="*/ 12700 w 38100"/>
              <a:gd name="connsiteY1" fmla="*/ 38100 h 38100"/>
              <a:gd name="connsiteX2" fmla="*/ 0 w 38100"/>
              <a:gd name="connsiteY2" fmla="*/ 12700 h 38100"/>
              <a:gd name="connsiteX3" fmla="*/ 25400 w 38100"/>
              <a:gd name="connsiteY3" fmla="*/ 0 h 38100"/>
              <a:gd name="connsiteX4" fmla="*/ 38100 w 38100"/>
              <a:gd name="connsiteY4" fmla="*/ 2540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25400"/>
                </a:moveTo>
                <a:lnTo>
                  <a:pt x="12700" y="38100"/>
                </a:lnTo>
                <a:lnTo>
                  <a:pt x="0" y="12700"/>
                </a:lnTo>
                <a:lnTo>
                  <a:pt x="25400" y="0"/>
                </a:lnTo>
                <a:lnTo>
                  <a:pt x="38100" y="254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0" y="2159000"/>
            <a:ext cx="7962900" cy="47117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4445000" y="4330700"/>
            <a:ext cx="1447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AHB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41400" y="660400"/>
            <a:ext cx="39624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2032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总线译码方式（</a:t>
            </a: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集中式译码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607300" y="2959100"/>
            <a:ext cx="1295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752600" y="4216400"/>
            <a:ext cx="71501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2882900" algn="l"/>
                <a:tab pos="58547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882900" algn="l"/>
                <a:tab pos="58547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主模块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3600"/>
              </a:lnSpc>
              <a:tabLst>
                <a:tab pos="2882900" algn="l"/>
                <a:tab pos="58547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882900" algn="l"/>
                <a:tab pos="58547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译码器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752600" y="2819400"/>
            <a:ext cx="29337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1.发出地址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1557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主模块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414909" y="1790700"/>
            <a:ext cx="38100" cy="2959100"/>
          </a:xfrm>
          <a:custGeom>
            <a:avLst/>
            <a:gdLst>
              <a:gd name="connsiteX0" fmla="*/ 19050 w 38100"/>
              <a:gd name="connsiteY0" fmla="*/ 0 h 2959100"/>
              <a:gd name="connsiteX1" fmla="*/ 19050 w 38100"/>
              <a:gd name="connsiteY1" fmla="*/ 2959100 h 295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959100">
                <a:moveTo>
                  <a:pt x="19050" y="0"/>
                </a:moveTo>
                <a:lnTo>
                  <a:pt x="19050" y="29591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24109" y="2781300"/>
            <a:ext cx="38100" cy="1333500"/>
          </a:xfrm>
          <a:custGeom>
            <a:avLst/>
            <a:gdLst>
              <a:gd name="connsiteX0" fmla="*/ 19050 w 38100"/>
              <a:gd name="connsiteY0" fmla="*/ 0 h 1333500"/>
              <a:gd name="connsiteX1" fmla="*/ 19050 w 38100"/>
              <a:gd name="connsiteY1" fmla="*/ 1333500 h 133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333500">
                <a:moveTo>
                  <a:pt x="19050" y="0"/>
                </a:moveTo>
                <a:lnTo>
                  <a:pt x="19050" y="133350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09709" y="4102100"/>
            <a:ext cx="939800" cy="38100"/>
          </a:xfrm>
          <a:custGeom>
            <a:avLst/>
            <a:gdLst>
              <a:gd name="connsiteX0" fmla="*/ 0 w 939800"/>
              <a:gd name="connsiteY0" fmla="*/ 19050 h 38100"/>
              <a:gd name="connsiteX1" fmla="*/ 939800 w 9398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800" h="38100">
                <a:moveTo>
                  <a:pt x="0" y="19050"/>
                </a:moveTo>
                <a:lnTo>
                  <a:pt x="939800" y="19050"/>
                </a:lnTo>
              </a:path>
            </a:pathLst>
          </a:custGeom>
          <a:ln w="254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16509" y="5549900"/>
            <a:ext cx="762000" cy="38100"/>
          </a:xfrm>
          <a:custGeom>
            <a:avLst/>
            <a:gdLst>
              <a:gd name="connsiteX0" fmla="*/ 0 w 762000"/>
              <a:gd name="connsiteY0" fmla="*/ 19050 h 38100"/>
              <a:gd name="connsiteX1" fmla="*/ 762000 w 762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0" h="38100">
                <a:moveTo>
                  <a:pt x="0" y="19050"/>
                </a:moveTo>
                <a:lnTo>
                  <a:pt x="762000" y="19050"/>
                </a:lnTo>
              </a:path>
            </a:pathLst>
          </a:custGeom>
          <a:ln w="25400">
            <a:solidFill>
              <a:srgbClr val="9BBB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265809" y="2400300"/>
            <a:ext cx="38100" cy="3175000"/>
          </a:xfrm>
          <a:custGeom>
            <a:avLst/>
            <a:gdLst>
              <a:gd name="connsiteX0" fmla="*/ 19050 w 38100"/>
              <a:gd name="connsiteY0" fmla="*/ 0 h 3175000"/>
              <a:gd name="connsiteX1" fmla="*/ 19050 w 38100"/>
              <a:gd name="connsiteY1" fmla="*/ 3175000 h 317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175000">
                <a:moveTo>
                  <a:pt x="19050" y="0"/>
                </a:moveTo>
                <a:lnTo>
                  <a:pt x="19050" y="3175000"/>
                </a:lnTo>
              </a:path>
            </a:pathLst>
          </a:custGeom>
          <a:ln w="25400">
            <a:solidFill>
              <a:srgbClr val="9BBB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516509" y="5715000"/>
            <a:ext cx="927100" cy="38100"/>
          </a:xfrm>
          <a:custGeom>
            <a:avLst/>
            <a:gdLst>
              <a:gd name="connsiteX0" fmla="*/ 0 w 927100"/>
              <a:gd name="connsiteY0" fmla="*/ 19050 h 38100"/>
              <a:gd name="connsiteX1" fmla="*/ 927100 w 9271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7100" h="38100">
                <a:moveTo>
                  <a:pt x="0" y="19050"/>
                </a:moveTo>
                <a:lnTo>
                  <a:pt x="927100" y="19050"/>
                </a:lnTo>
              </a:path>
            </a:pathLst>
          </a:custGeom>
          <a:ln w="25400">
            <a:solidFill>
              <a:srgbClr val="9BBB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418209" y="3962400"/>
            <a:ext cx="38100" cy="1778000"/>
          </a:xfrm>
          <a:custGeom>
            <a:avLst/>
            <a:gdLst>
              <a:gd name="connsiteX0" fmla="*/ 19050 w 38100"/>
              <a:gd name="connsiteY0" fmla="*/ 0 h 1778000"/>
              <a:gd name="connsiteX1" fmla="*/ 19050 w 38100"/>
              <a:gd name="connsiteY1" fmla="*/ 1778000 h 177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778000">
                <a:moveTo>
                  <a:pt x="19050" y="0"/>
                </a:moveTo>
                <a:lnTo>
                  <a:pt x="19050" y="1778000"/>
                </a:lnTo>
              </a:path>
            </a:pathLst>
          </a:custGeom>
          <a:ln w="25400">
            <a:solidFill>
              <a:srgbClr val="9BBB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516509" y="5905500"/>
            <a:ext cx="1092200" cy="38100"/>
          </a:xfrm>
          <a:custGeom>
            <a:avLst/>
            <a:gdLst>
              <a:gd name="connsiteX0" fmla="*/ 0 w 1092200"/>
              <a:gd name="connsiteY0" fmla="*/ 19050 h 38100"/>
              <a:gd name="connsiteX1" fmla="*/ 1092200 w 10922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92200" h="38100">
                <a:moveTo>
                  <a:pt x="0" y="19050"/>
                </a:moveTo>
                <a:lnTo>
                  <a:pt x="1092200" y="19050"/>
                </a:lnTo>
              </a:path>
            </a:pathLst>
          </a:custGeom>
          <a:ln w="25400">
            <a:solidFill>
              <a:srgbClr val="9BBB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596009" y="5359400"/>
            <a:ext cx="38100" cy="571500"/>
          </a:xfrm>
          <a:custGeom>
            <a:avLst/>
            <a:gdLst>
              <a:gd name="connsiteX0" fmla="*/ 19050 w 38100"/>
              <a:gd name="connsiteY0" fmla="*/ 0 h 571500"/>
              <a:gd name="connsiteX1" fmla="*/ 19050 w 38100"/>
              <a:gd name="connsiteY1" fmla="*/ 571500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71500">
                <a:moveTo>
                  <a:pt x="19050" y="0"/>
                </a:moveTo>
                <a:lnTo>
                  <a:pt x="19050" y="571500"/>
                </a:lnTo>
              </a:path>
            </a:pathLst>
          </a:custGeom>
          <a:ln w="25400">
            <a:solidFill>
              <a:srgbClr val="9BBB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43109" y="3060700"/>
            <a:ext cx="38100" cy="1790700"/>
          </a:xfrm>
          <a:custGeom>
            <a:avLst/>
            <a:gdLst>
              <a:gd name="connsiteX0" fmla="*/ 19050 w 38100"/>
              <a:gd name="connsiteY0" fmla="*/ 0 h 1790700"/>
              <a:gd name="connsiteX1" fmla="*/ 19050 w 38100"/>
              <a:gd name="connsiteY1" fmla="*/ 1790700 h 179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790700">
                <a:moveTo>
                  <a:pt x="19050" y="0"/>
                </a:moveTo>
                <a:lnTo>
                  <a:pt x="19050" y="1790700"/>
                </a:lnTo>
              </a:path>
            </a:pathLst>
          </a:custGeom>
          <a:ln w="254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732409" y="3759200"/>
            <a:ext cx="1130300" cy="38100"/>
          </a:xfrm>
          <a:custGeom>
            <a:avLst/>
            <a:gdLst>
              <a:gd name="connsiteX0" fmla="*/ 0 w 1130300"/>
              <a:gd name="connsiteY0" fmla="*/ 19050 h 38100"/>
              <a:gd name="connsiteX1" fmla="*/ 1130300 w 11303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0300" h="38100">
                <a:moveTo>
                  <a:pt x="0" y="19050"/>
                </a:moveTo>
                <a:lnTo>
                  <a:pt x="1130300" y="19050"/>
                </a:lnTo>
              </a:path>
            </a:pathLst>
          </a:custGeom>
          <a:ln w="254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719709" y="3784600"/>
            <a:ext cx="38100" cy="825500"/>
          </a:xfrm>
          <a:custGeom>
            <a:avLst/>
            <a:gdLst>
              <a:gd name="connsiteX0" fmla="*/ 19050 w 38100"/>
              <a:gd name="connsiteY0" fmla="*/ 0 h 825500"/>
              <a:gd name="connsiteX1" fmla="*/ 19050 w 38100"/>
              <a:gd name="connsiteY1" fmla="*/ 825500 h 825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25500">
                <a:moveTo>
                  <a:pt x="19050" y="0"/>
                </a:moveTo>
                <a:lnTo>
                  <a:pt x="19050" y="825500"/>
                </a:lnTo>
              </a:path>
            </a:pathLst>
          </a:custGeom>
          <a:ln w="254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567309" y="2222500"/>
            <a:ext cx="38100" cy="2146300"/>
          </a:xfrm>
          <a:custGeom>
            <a:avLst/>
            <a:gdLst>
              <a:gd name="connsiteX0" fmla="*/ 19050 w 38100"/>
              <a:gd name="connsiteY0" fmla="*/ 0 h 2146300"/>
              <a:gd name="connsiteX1" fmla="*/ 19050 w 38100"/>
              <a:gd name="connsiteY1" fmla="*/ 2146300 h 214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146300">
                <a:moveTo>
                  <a:pt x="19050" y="0"/>
                </a:moveTo>
                <a:lnTo>
                  <a:pt x="19050" y="2146300"/>
                </a:lnTo>
              </a:path>
            </a:pathLst>
          </a:custGeom>
          <a:ln w="254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580009" y="2209800"/>
            <a:ext cx="1270000" cy="38100"/>
          </a:xfrm>
          <a:custGeom>
            <a:avLst/>
            <a:gdLst>
              <a:gd name="connsiteX0" fmla="*/ 0 w 1270000"/>
              <a:gd name="connsiteY0" fmla="*/ 19050 h 38100"/>
              <a:gd name="connsiteX1" fmla="*/ 1270000 w 1270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00" h="38100">
                <a:moveTo>
                  <a:pt x="0" y="19050"/>
                </a:moveTo>
                <a:lnTo>
                  <a:pt x="1270000" y="19050"/>
                </a:lnTo>
              </a:path>
            </a:pathLst>
          </a:custGeom>
          <a:ln w="254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567309" y="4851400"/>
            <a:ext cx="38100" cy="355600"/>
          </a:xfrm>
          <a:custGeom>
            <a:avLst/>
            <a:gdLst>
              <a:gd name="connsiteX0" fmla="*/ 19050 w 38100"/>
              <a:gd name="connsiteY0" fmla="*/ 0 h 355600"/>
              <a:gd name="connsiteX1" fmla="*/ 19050 w 38100"/>
              <a:gd name="connsiteY1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55600">
                <a:moveTo>
                  <a:pt x="19050" y="0"/>
                </a:moveTo>
                <a:lnTo>
                  <a:pt x="19050" y="355600"/>
                </a:lnTo>
              </a:path>
            </a:pathLst>
          </a:custGeom>
          <a:ln w="254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580009" y="5181600"/>
            <a:ext cx="1282700" cy="38100"/>
          </a:xfrm>
          <a:custGeom>
            <a:avLst/>
            <a:gdLst>
              <a:gd name="connsiteX0" fmla="*/ 0 w 1282700"/>
              <a:gd name="connsiteY0" fmla="*/ 19050 h 38100"/>
              <a:gd name="connsiteX1" fmla="*/ 1282700 w 12827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2700" h="38100">
                <a:moveTo>
                  <a:pt x="0" y="19050"/>
                </a:moveTo>
                <a:lnTo>
                  <a:pt x="1282700" y="19050"/>
                </a:lnTo>
              </a:path>
            </a:pathLst>
          </a:custGeom>
          <a:ln w="254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0" y="1422400"/>
            <a:ext cx="7975600" cy="57150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041400" y="635000"/>
            <a:ext cx="39624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总线译码方式（</a:t>
            </a: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）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244600" y="1498600"/>
            <a:ext cx="4406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集中式译码（电路图）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556000" y="2413000"/>
            <a:ext cx="1282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2000" dirty="0" smtClean="0">
                <a:solidFill>
                  <a:srgbClr val="C0504D"/>
                </a:solidFill>
                <a:latin typeface="黑体" pitchFamily="18" charset="0"/>
                <a:cs typeface="黑体" pitchFamily="18" charset="0"/>
              </a:rPr>
              <a:t>地址和控制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819900" y="59690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2000" dirty="0" smtClean="0">
                <a:solidFill>
                  <a:srgbClr val="77933C"/>
                </a:solidFill>
                <a:latin typeface="黑体" pitchFamily="18" charset="0"/>
                <a:cs typeface="黑体" pitchFamily="18" charset="0"/>
              </a:rPr>
              <a:t>选中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000500" y="4635500"/>
            <a:ext cx="762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2000" dirty="0" smtClean="0">
                <a:solidFill>
                  <a:srgbClr val="4F82BD"/>
                </a:solidFill>
                <a:latin typeface="黑体" pitchFamily="18" charset="0"/>
                <a:cs typeface="黑体" pitchFamily="18" charset="0"/>
              </a:rPr>
              <a:t>读数据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2000" dirty="0" smtClean="0">
                <a:solidFill>
                  <a:srgbClr val="4F82BD"/>
                </a:solidFill>
                <a:latin typeface="黑体" pitchFamily="18" charset="0"/>
                <a:cs typeface="黑体" pitchFamily="18" charset="0"/>
              </a:rPr>
              <a:t>和响应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039100" y="1663700"/>
            <a:ext cx="1066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从模块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8470900" y="2120900"/>
            <a:ext cx="190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1651000" y="2311400"/>
            <a:ext cx="1066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主模块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039100" y="4724400"/>
            <a:ext cx="10668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318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从模块</a:t>
            </a:r>
          </a:p>
          <a:p>
            <a:pPr>
              <a:lnSpc>
                <a:spcPts val="3300"/>
              </a:lnSpc>
              <a:tabLst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1651000" y="2819400"/>
            <a:ext cx="74549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31800" algn="l"/>
                <a:tab pos="6388100" algn="l"/>
                <a:tab pos="68199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3500"/>
              </a:lnSpc>
              <a:tabLst>
                <a:tab pos="431800" algn="l"/>
                <a:tab pos="6388100" algn="l"/>
                <a:tab pos="68199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从模块</a:t>
            </a:r>
          </a:p>
          <a:p>
            <a:pPr>
              <a:lnSpc>
                <a:spcPts val="3300"/>
              </a:lnSpc>
              <a:tabLst>
                <a:tab pos="431800" algn="l"/>
                <a:tab pos="6388100" algn="l"/>
                <a:tab pos="68199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431800" algn="l"/>
                <a:tab pos="6388100" algn="l"/>
                <a:tab pos="68199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主模块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130800" y="5575300"/>
            <a:ext cx="1066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译码器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524000" y="4635500"/>
            <a:ext cx="23495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79400" algn="l"/>
                <a:tab pos="558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addr[15:12]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4’b0000: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sel1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4’b0001: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sel2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803400" y="6273800"/>
            <a:ext cx="2070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4’b0010: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sel3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524000" y="6870700"/>
            <a:ext cx="939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endcase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700" y="1244600"/>
            <a:ext cx="8674100" cy="5791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3632200" y="4127500"/>
            <a:ext cx="1308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总线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410200" y="4191000"/>
            <a:ext cx="1066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被选中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36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41400" y="635000"/>
            <a:ext cx="39624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总线译码方式（</a:t>
            </a: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）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244600" y="1498600"/>
            <a:ext cx="2374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分布式译码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077200" y="3035300"/>
            <a:ext cx="1295400" cy="238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257300" y="2636837"/>
            <a:ext cx="29210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1.发出地址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1430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主模块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1430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主模块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054600" y="2882900"/>
            <a:ext cx="2590800" cy="265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译码</a:t>
            </a:r>
          </a:p>
          <a:p>
            <a:pPr>
              <a:lnSpc>
                <a:spcPts val="2700"/>
              </a:lnSpc>
              <a:tabLst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逻辑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9812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2.自己声明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译码</a:t>
            </a:r>
          </a:p>
          <a:p>
            <a:pPr>
              <a:lnSpc>
                <a:spcPts val="2300"/>
              </a:lnSpc>
              <a:tabLst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逻辑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译码</a:t>
            </a:r>
          </a:p>
          <a:p>
            <a:pPr>
              <a:lnSpc>
                <a:spcPts val="2600"/>
              </a:lnSpc>
              <a:tabLst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逻辑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130800" y="1397000"/>
            <a:ext cx="28829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191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addr[31:28]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4’b0001</a:t>
            </a:r>
          </a:p>
          <a:p>
            <a:pPr>
              <a:lnSpc>
                <a:spcPts val="24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devsel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0;</a:t>
            </a:r>
          </a:p>
          <a:p>
            <a:pPr>
              <a:lnSpc>
                <a:spcPts val="2400"/>
              </a:lnSpc>
              <a:tabLst>
                <a:tab pos="4191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>
              <a:lnSpc>
                <a:spcPts val="24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devsel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346700" y="5892800"/>
            <a:ext cx="2870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191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addr[31:28]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4’b0011</a:t>
            </a:r>
          </a:p>
          <a:p>
            <a:pPr>
              <a:lnSpc>
                <a:spcPts val="24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devsel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0;</a:t>
            </a:r>
          </a:p>
          <a:p>
            <a:pPr>
              <a:lnSpc>
                <a:spcPts val="2300"/>
              </a:lnSpc>
              <a:tabLst>
                <a:tab pos="4191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>
              <a:lnSpc>
                <a:spcPts val="24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devsel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30109" y="6083300"/>
            <a:ext cx="1231899" cy="25400"/>
          </a:xfrm>
          <a:custGeom>
            <a:avLst/>
            <a:gdLst>
              <a:gd name="connsiteX0" fmla="*/ 0 w 1231899"/>
              <a:gd name="connsiteY0" fmla="*/ 12700 h 25400"/>
              <a:gd name="connsiteX1" fmla="*/ 1231899 w 1231899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1899" h="25400">
                <a:moveTo>
                  <a:pt x="0" y="12700"/>
                </a:moveTo>
                <a:lnTo>
                  <a:pt x="1231899" y="12700"/>
                </a:lnTo>
              </a:path>
            </a:pathLst>
          </a:custGeom>
          <a:ln w="127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30109" y="6083300"/>
            <a:ext cx="1231899" cy="25400"/>
          </a:xfrm>
          <a:custGeom>
            <a:avLst/>
            <a:gdLst>
              <a:gd name="connsiteX0" fmla="*/ 0 w 1231899"/>
              <a:gd name="connsiteY0" fmla="*/ 12700 h 25400"/>
              <a:gd name="connsiteX1" fmla="*/ 1231899 w 1231899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1899" h="25400">
                <a:moveTo>
                  <a:pt x="0" y="12700"/>
                </a:moveTo>
                <a:lnTo>
                  <a:pt x="1231899" y="12700"/>
                </a:lnTo>
              </a:path>
            </a:pathLst>
          </a:custGeom>
          <a:ln w="127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1320800"/>
            <a:ext cx="9093200" cy="5588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37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41400" y="635000"/>
            <a:ext cx="49149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总线：</a:t>
            </a: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DEVSEL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信号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463800"/>
            <a:ext cx="5778500" cy="4394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655637"/>
            <a:ext cx="62357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203200" algn="l"/>
              </a:tabLst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总线的分布式译码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为什么要采用“分布式译码”？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如何实现“分布式译码”？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35009" y="5308600"/>
            <a:ext cx="2959100" cy="647700"/>
          </a:xfrm>
          <a:custGeom>
            <a:avLst/>
            <a:gdLst>
              <a:gd name="connsiteX0" fmla="*/ 0 w 2959100"/>
              <a:gd name="connsiteY0" fmla="*/ 101600 h 647700"/>
              <a:gd name="connsiteX1" fmla="*/ 114300 w 2959100"/>
              <a:gd name="connsiteY1" fmla="*/ 0 h 647700"/>
              <a:gd name="connsiteX2" fmla="*/ 2844800 w 2959100"/>
              <a:gd name="connsiteY2" fmla="*/ 0 h 647700"/>
              <a:gd name="connsiteX3" fmla="*/ 2959100 w 2959100"/>
              <a:gd name="connsiteY3" fmla="*/ 101600 h 647700"/>
              <a:gd name="connsiteX4" fmla="*/ 2959100 w 2959100"/>
              <a:gd name="connsiteY4" fmla="*/ 533400 h 647700"/>
              <a:gd name="connsiteX5" fmla="*/ 2844800 w 2959100"/>
              <a:gd name="connsiteY5" fmla="*/ 647700 h 647700"/>
              <a:gd name="connsiteX6" fmla="*/ 114300 w 2959100"/>
              <a:gd name="connsiteY6" fmla="*/ 647700 h 647700"/>
              <a:gd name="connsiteX7" fmla="*/ 0 w 2959100"/>
              <a:gd name="connsiteY7" fmla="*/ 533400 h 647700"/>
              <a:gd name="connsiteX8" fmla="*/ 0 w 2959100"/>
              <a:gd name="connsiteY8" fmla="*/ 10160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9100" h="647700">
                <a:moveTo>
                  <a:pt x="0" y="101600"/>
                </a:moveTo>
                <a:cubicBezTo>
                  <a:pt x="0" y="38100"/>
                  <a:pt x="50800" y="0"/>
                  <a:pt x="114300" y="0"/>
                </a:cubicBezTo>
                <a:lnTo>
                  <a:pt x="2844800" y="0"/>
                </a:lnTo>
                <a:cubicBezTo>
                  <a:pt x="2908300" y="0"/>
                  <a:pt x="2959100" y="38100"/>
                  <a:pt x="2959100" y="101600"/>
                </a:cubicBezTo>
                <a:lnTo>
                  <a:pt x="2959100" y="533400"/>
                </a:lnTo>
                <a:cubicBezTo>
                  <a:pt x="2959100" y="596900"/>
                  <a:pt x="2908300" y="647700"/>
                  <a:pt x="2844800" y="647700"/>
                </a:cubicBezTo>
                <a:lnTo>
                  <a:pt x="114300" y="647700"/>
                </a:lnTo>
                <a:cubicBezTo>
                  <a:pt x="50800" y="647700"/>
                  <a:pt x="0" y="596900"/>
                  <a:pt x="0" y="533400"/>
                </a:cubicBezTo>
                <a:lnTo>
                  <a:pt x="0" y="1016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605409" y="4229100"/>
            <a:ext cx="2946400" cy="647700"/>
          </a:xfrm>
          <a:custGeom>
            <a:avLst/>
            <a:gdLst>
              <a:gd name="connsiteX0" fmla="*/ 0 w 2946400"/>
              <a:gd name="connsiteY0" fmla="*/ 101600 h 647700"/>
              <a:gd name="connsiteX1" fmla="*/ 101600 w 2946400"/>
              <a:gd name="connsiteY1" fmla="*/ 0 h 647700"/>
              <a:gd name="connsiteX2" fmla="*/ 2844800 w 2946400"/>
              <a:gd name="connsiteY2" fmla="*/ 0 h 647700"/>
              <a:gd name="connsiteX3" fmla="*/ 2946400 w 2946400"/>
              <a:gd name="connsiteY3" fmla="*/ 101600 h 647700"/>
              <a:gd name="connsiteX4" fmla="*/ 2946400 w 2946400"/>
              <a:gd name="connsiteY4" fmla="*/ 533400 h 647700"/>
              <a:gd name="connsiteX5" fmla="*/ 2844800 w 2946400"/>
              <a:gd name="connsiteY5" fmla="*/ 647700 h 647700"/>
              <a:gd name="connsiteX6" fmla="*/ 101600 w 2946400"/>
              <a:gd name="connsiteY6" fmla="*/ 647700 h 647700"/>
              <a:gd name="connsiteX7" fmla="*/ 0 w 2946400"/>
              <a:gd name="connsiteY7" fmla="*/ 533400 h 647700"/>
              <a:gd name="connsiteX8" fmla="*/ 0 w 2946400"/>
              <a:gd name="connsiteY8" fmla="*/ 10160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46400" h="647700">
                <a:moveTo>
                  <a:pt x="0" y="101600"/>
                </a:moveTo>
                <a:cubicBezTo>
                  <a:pt x="0" y="50800"/>
                  <a:pt x="50800" y="0"/>
                  <a:pt x="101600" y="0"/>
                </a:cubicBezTo>
                <a:lnTo>
                  <a:pt x="2844800" y="0"/>
                </a:lnTo>
                <a:cubicBezTo>
                  <a:pt x="2895600" y="0"/>
                  <a:pt x="2946400" y="50800"/>
                  <a:pt x="2946400" y="101600"/>
                </a:cubicBezTo>
                <a:lnTo>
                  <a:pt x="2946400" y="533400"/>
                </a:lnTo>
                <a:cubicBezTo>
                  <a:pt x="2946400" y="596900"/>
                  <a:pt x="2895600" y="647700"/>
                  <a:pt x="2844800" y="647700"/>
                </a:cubicBezTo>
                <a:lnTo>
                  <a:pt x="101600" y="647700"/>
                </a:lnTo>
                <a:cubicBezTo>
                  <a:pt x="50800" y="647700"/>
                  <a:pt x="0" y="596900"/>
                  <a:pt x="0" y="533400"/>
                </a:cubicBezTo>
                <a:lnTo>
                  <a:pt x="0" y="101600"/>
                </a:lnTo>
              </a:path>
            </a:pathLst>
          </a:custGeom>
          <a:solidFill>
            <a:srgbClr val="8064A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48209" y="5270500"/>
            <a:ext cx="2946400" cy="1181100"/>
          </a:xfrm>
          <a:custGeom>
            <a:avLst/>
            <a:gdLst>
              <a:gd name="connsiteX0" fmla="*/ 0 w 2946400"/>
              <a:gd name="connsiteY0" fmla="*/ 203200 h 1181100"/>
              <a:gd name="connsiteX1" fmla="*/ 190500 w 2946400"/>
              <a:gd name="connsiteY1" fmla="*/ 0 h 1181100"/>
              <a:gd name="connsiteX2" fmla="*/ 2755900 w 2946400"/>
              <a:gd name="connsiteY2" fmla="*/ 0 h 1181100"/>
              <a:gd name="connsiteX3" fmla="*/ 2946400 w 2946400"/>
              <a:gd name="connsiteY3" fmla="*/ 203200 h 1181100"/>
              <a:gd name="connsiteX4" fmla="*/ 2946400 w 2946400"/>
              <a:gd name="connsiteY4" fmla="*/ 990600 h 1181100"/>
              <a:gd name="connsiteX5" fmla="*/ 2755900 w 2946400"/>
              <a:gd name="connsiteY5" fmla="*/ 1181100 h 1181100"/>
              <a:gd name="connsiteX6" fmla="*/ 190500 w 2946400"/>
              <a:gd name="connsiteY6" fmla="*/ 1181100 h 1181100"/>
              <a:gd name="connsiteX7" fmla="*/ 0 w 2946400"/>
              <a:gd name="connsiteY7" fmla="*/ 990600 h 1181100"/>
              <a:gd name="connsiteX8" fmla="*/ 0 w 2946400"/>
              <a:gd name="connsiteY8" fmla="*/ 2032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46400" h="1181100">
                <a:moveTo>
                  <a:pt x="0" y="203200"/>
                </a:moveTo>
                <a:cubicBezTo>
                  <a:pt x="0" y="88900"/>
                  <a:pt x="88900" y="0"/>
                  <a:pt x="190500" y="0"/>
                </a:cubicBezTo>
                <a:lnTo>
                  <a:pt x="2755900" y="0"/>
                </a:lnTo>
                <a:cubicBezTo>
                  <a:pt x="2857500" y="0"/>
                  <a:pt x="2946400" y="88900"/>
                  <a:pt x="2946400" y="203200"/>
                </a:cubicBezTo>
                <a:lnTo>
                  <a:pt x="2946400" y="990600"/>
                </a:lnTo>
                <a:cubicBezTo>
                  <a:pt x="2946400" y="1092200"/>
                  <a:pt x="2857500" y="1181100"/>
                  <a:pt x="2755900" y="1181100"/>
                </a:cubicBezTo>
                <a:lnTo>
                  <a:pt x="190500" y="1181100"/>
                </a:lnTo>
                <a:cubicBezTo>
                  <a:pt x="88900" y="1181100"/>
                  <a:pt x="0" y="1092200"/>
                  <a:pt x="0" y="990600"/>
                </a:cubicBezTo>
                <a:lnTo>
                  <a:pt x="0" y="203200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0" y="1524000"/>
            <a:ext cx="4648200" cy="3657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8200" y="5270500"/>
            <a:ext cx="3009900" cy="711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0500" y="1524000"/>
            <a:ext cx="3060700" cy="25019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65900" y="4191000"/>
            <a:ext cx="3022600" cy="711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08700" y="5245100"/>
            <a:ext cx="3022600" cy="12446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679700" y="5461000"/>
            <a:ext cx="1866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英寸晶圆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041400" y="655637"/>
            <a:ext cx="8305800" cy="412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57531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晶圆（</a:t>
            </a: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Wafer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57531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2/4/6/8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英寸晶圆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400800" y="5511800"/>
            <a:ext cx="24130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英寸晶圆</a:t>
            </a:r>
          </a:p>
          <a:p>
            <a:pPr>
              <a:lnSpc>
                <a:spcPts val="3300"/>
              </a:lnSpc>
              <a:tabLst>
                <a:tab pos="279400" algn="l"/>
              </a:tabLst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2013~2015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年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816100"/>
            <a:ext cx="5499100" cy="4216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2600" y="2603500"/>
            <a:ext cx="2730500" cy="26289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41400" y="635000"/>
            <a:ext cx="5842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配置空间（头部寄存器）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66609" y="2425700"/>
            <a:ext cx="2387600" cy="2667000"/>
          </a:xfrm>
          <a:custGeom>
            <a:avLst/>
            <a:gdLst>
              <a:gd name="connsiteX0" fmla="*/ 0 w 2387600"/>
              <a:gd name="connsiteY0" fmla="*/ 0 h 2667000"/>
              <a:gd name="connsiteX1" fmla="*/ 0 w 2387600"/>
              <a:gd name="connsiteY1" fmla="*/ 2667000 h 2667000"/>
              <a:gd name="connsiteX2" fmla="*/ 2387599 w 2387600"/>
              <a:gd name="connsiteY2" fmla="*/ 2667000 h 2667000"/>
              <a:gd name="connsiteX3" fmla="*/ 2387599 w 2387600"/>
              <a:gd name="connsiteY3" fmla="*/ 0 h 2667000"/>
              <a:gd name="connsiteX4" fmla="*/ 0 w 2387600"/>
              <a:gd name="connsiteY4" fmla="*/ 0 h 266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7600" h="2667000">
                <a:moveTo>
                  <a:pt x="0" y="0"/>
                </a:moveTo>
                <a:lnTo>
                  <a:pt x="0" y="2667000"/>
                </a:lnTo>
                <a:lnTo>
                  <a:pt x="2387599" y="2667000"/>
                </a:lnTo>
                <a:lnTo>
                  <a:pt x="23875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697109" y="3987800"/>
            <a:ext cx="863600" cy="25400"/>
          </a:xfrm>
          <a:custGeom>
            <a:avLst/>
            <a:gdLst>
              <a:gd name="connsiteX0" fmla="*/ 0 w 863600"/>
              <a:gd name="connsiteY0" fmla="*/ 12700 h 25400"/>
              <a:gd name="connsiteX1" fmla="*/ 863600 w 8636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3600" h="25400">
                <a:moveTo>
                  <a:pt x="0" y="12700"/>
                </a:moveTo>
                <a:lnTo>
                  <a:pt x="863600" y="12700"/>
                </a:lnTo>
              </a:path>
            </a:pathLst>
          </a:custGeom>
          <a:ln w="127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697109" y="3987800"/>
            <a:ext cx="863600" cy="25400"/>
          </a:xfrm>
          <a:custGeom>
            <a:avLst/>
            <a:gdLst>
              <a:gd name="connsiteX0" fmla="*/ 0 w 863600"/>
              <a:gd name="connsiteY0" fmla="*/ 12700 h 25400"/>
              <a:gd name="connsiteX1" fmla="*/ 863600 w 8636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3600" h="25400">
                <a:moveTo>
                  <a:pt x="0" y="12700"/>
                </a:moveTo>
                <a:lnTo>
                  <a:pt x="863600" y="12700"/>
                </a:lnTo>
              </a:path>
            </a:pathLst>
          </a:custGeom>
          <a:ln w="12700">
            <a:solidFill>
              <a:srgbClr val="C05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9800" y="2400300"/>
            <a:ext cx="2438400" cy="2717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1700" y="1346200"/>
            <a:ext cx="6324600" cy="56007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104900" y="655637"/>
            <a:ext cx="3556000" cy="436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PCI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总线配置传输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每个总线模块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都有一个单独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的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IDSEL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信号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输入，用作指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示配置传输的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目标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41400" y="655637"/>
            <a:ext cx="5448300" cy="307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主要内容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一、芯片的制造和封装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二、系统芯片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7E7E7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7E7E7E"/>
                </a:solidFill>
                <a:latin typeface="黑体" pitchFamily="18" charset="0"/>
                <a:cs typeface="黑体" pitchFamily="18" charset="0"/>
              </a:rPr>
              <a:t>三、系统总线和片上总线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C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四、片上通信结构的新发展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913009" y="6070600"/>
            <a:ext cx="939800" cy="457200"/>
          </a:xfrm>
          <a:custGeom>
            <a:avLst/>
            <a:gdLst>
              <a:gd name="connsiteX0" fmla="*/ 0 w 939800"/>
              <a:gd name="connsiteY0" fmla="*/ 228600 h 457200"/>
              <a:gd name="connsiteX1" fmla="*/ 228600 w 939800"/>
              <a:gd name="connsiteY1" fmla="*/ 0 h 457200"/>
              <a:gd name="connsiteX2" fmla="*/ 228600 w 939800"/>
              <a:gd name="connsiteY2" fmla="*/ 114300 h 457200"/>
              <a:gd name="connsiteX3" fmla="*/ 711200 w 939800"/>
              <a:gd name="connsiteY3" fmla="*/ 114300 h 457200"/>
              <a:gd name="connsiteX4" fmla="*/ 711200 w 939800"/>
              <a:gd name="connsiteY4" fmla="*/ 0 h 457200"/>
              <a:gd name="connsiteX5" fmla="*/ 939800 w 939800"/>
              <a:gd name="connsiteY5" fmla="*/ 228600 h 457200"/>
              <a:gd name="connsiteX6" fmla="*/ 711200 w 939800"/>
              <a:gd name="connsiteY6" fmla="*/ 457200 h 457200"/>
              <a:gd name="connsiteX7" fmla="*/ 711200 w 939800"/>
              <a:gd name="connsiteY7" fmla="*/ 342900 h 457200"/>
              <a:gd name="connsiteX8" fmla="*/ 228600 w 939800"/>
              <a:gd name="connsiteY8" fmla="*/ 342900 h 457200"/>
              <a:gd name="connsiteX9" fmla="*/ 228600 w 939800"/>
              <a:gd name="connsiteY9" fmla="*/ 457200 h 457200"/>
              <a:gd name="connsiteX10" fmla="*/ 0 w 939800"/>
              <a:gd name="connsiteY10" fmla="*/ 2286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939800" h="457200">
                <a:moveTo>
                  <a:pt x="0" y="228600"/>
                </a:moveTo>
                <a:lnTo>
                  <a:pt x="228600" y="0"/>
                </a:lnTo>
                <a:lnTo>
                  <a:pt x="228600" y="114300"/>
                </a:lnTo>
                <a:lnTo>
                  <a:pt x="711200" y="114300"/>
                </a:lnTo>
                <a:lnTo>
                  <a:pt x="711200" y="0"/>
                </a:lnTo>
                <a:lnTo>
                  <a:pt x="939800" y="228600"/>
                </a:lnTo>
                <a:lnTo>
                  <a:pt x="711200" y="457200"/>
                </a:lnTo>
                <a:lnTo>
                  <a:pt x="711200" y="342900"/>
                </a:lnTo>
                <a:lnTo>
                  <a:pt x="228600" y="342900"/>
                </a:lnTo>
                <a:lnTo>
                  <a:pt x="228600" y="45720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27509" y="4711700"/>
            <a:ext cx="952499" cy="457200"/>
          </a:xfrm>
          <a:custGeom>
            <a:avLst/>
            <a:gdLst>
              <a:gd name="connsiteX0" fmla="*/ 0 w 952499"/>
              <a:gd name="connsiteY0" fmla="*/ 228600 h 457200"/>
              <a:gd name="connsiteX1" fmla="*/ 228600 w 952499"/>
              <a:gd name="connsiteY1" fmla="*/ 0 h 457200"/>
              <a:gd name="connsiteX2" fmla="*/ 228600 w 952499"/>
              <a:gd name="connsiteY2" fmla="*/ 114300 h 457200"/>
              <a:gd name="connsiteX3" fmla="*/ 711200 w 952499"/>
              <a:gd name="connsiteY3" fmla="*/ 114300 h 457200"/>
              <a:gd name="connsiteX4" fmla="*/ 711200 w 952499"/>
              <a:gd name="connsiteY4" fmla="*/ 0 h 457200"/>
              <a:gd name="connsiteX5" fmla="*/ 952500 w 952499"/>
              <a:gd name="connsiteY5" fmla="*/ 228600 h 457200"/>
              <a:gd name="connsiteX6" fmla="*/ 711200 w 952499"/>
              <a:gd name="connsiteY6" fmla="*/ 457200 h 457200"/>
              <a:gd name="connsiteX7" fmla="*/ 711200 w 952499"/>
              <a:gd name="connsiteY7" fmla="*/ 342900 h 457200"/>
              <a:gd name="connsiteX8" fmla="*/ 228600 w 952499"/>
              <a:gd name="connsiteY8" fmla="*/ 342900 h 457200"/>
              <a:gd name="connsiteX9" fmla="*/ 228600 w 952499"/>
              <a:gd name="connsiteY9" fmla="*/ 457200 h 457200"/>
              <a:gd name="connsiteX10" fmla="*/ 0 w 952499"/>
              <a:gd name="connsiteY10" fmla="*/ 2286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952499" h="457200">
                <a:moveTo>
                  <a:pt x="0" y="228600"/>
                </a:moveTo>
                <a:lnTo>
                  <a:pt x="228600" y="0"/>
                </a:lnTo>
                <a:lnTo>
                  <a:pt x="228600" y="114300"/>
                </a:lnTo>
                <a:lnTo>
                  <a:pt x="711200" y="114300"/>
                </a:lnTo>
                <a:lnTo>
                  <a:pt x="711200" y="0"/>
                </a:lnTo>
                <a:lnTo>
                  <a:pt x="952500" y="228600"/>
                </a:lnTo>
                <a:lnTo>
                  <a:pt x="711200" y="457200"/>
                </a:lnTo>
                <a:lnTo>
                  <a:pt x="711200" y="342900"/>
                </a:lnTo>
                <a:lnTo>
                  <a:pt x="228600" y="342900"/>
                </a:lnTo>
                <a:lnTo>
                  <a:pt x="228600" y="45720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27509" y="6134100"/>
            <a:ext cx="952499" cy="469900"/>
          </a:xfrm>
          <a:custGeom>
            <a:avLst/>
            <a:gdLst>
              <a:gd name="connsiteX0" fmla="*/ 0 w 952499"/>
              <a:gd name="connsiteY0" fmla="*/ 241300 h 469900"/>
              <a:gd name="connsiteX1" fmla="*/ 228600 w 952499"/>
              <a:gd name="connsiteY1" fmla="*/ 0 h 469900"/>
              <a:gd name="connsiteX2" fmla="*/ 228600 w 952499"/>
              <a:gd name="connsiteY2" fmla="*/ 114300 h 469900"/>
              <a:gd name="connsiteX3" fmla="*/ 723900 w 952499"/>
              <a:gd name="connsiteY3" fmla="*/ 114300 h 469900"/>
              <a:gd name="connsiteX4" fmla="*/ 723900 w 952499"/>
              <a:gd name="connsiteY4" fmla="*/ 0 h 469900"/>
              <a:gd name="connsiteX5" fmla="*/ 952500 w 952499"/>
              <a:gd name="connsiteY5" fmla="*/ 241300 h 469900"/>
              <a:gd name="connsiteX6" fmla="*/ 723900 w 952499"/>
              <a:gd name="connsiteY6" fmla="*/ 469900 h 469900"/>
              <a:gd name="connsiteX7" fmla="*/ 723900 w 952499"/>
              <a:gd name="connsiteY7" fmla="*/ 355600 h 469900"/>
              <a:gd name="connsiteX8" fmla="*/ 228600 w 952499"/>
              <a:gd name="connsiteY8" fmla="*/ 355600 h 469900"/>
              <a:gd name="connsiteX9" fmla="*/ 228600 w 952499"/>
              <a:gd name="connsiteY9" fmla="*/ 469900 h 469900"/>
              <a:gd name="connsiteX10" fmla="*/ 0 w 952499"/>
              <a:gd name="connsiteY10" fmla="*/ 24130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952499" h="469900">
                <a:moveTo>
                  <a:pt x="0" y="241300"/>
                </a:moveTo>
                <a:lnTo>
                  <a:pt x="228600" y="0"/>
                </a:lnTo>
                <a:lnTo>
                  <a:pt x="228600" y="114300"/>
                </a:lnTo>
                <a:lnTo>
                  <a:pt x="723900" y="114300"/>
                </a:lnTo>
                <a:lnTo>
                  <a:pt x="723900" y="0"/>
                </a:lnTo>
                <a:lnTo>
                  <a:pt x="952500" y="241300"/>
                </a:lnTo>
                <a:lnTo>
                  <a:pt x="723900" y="469900"/>
                </a:lnTo>
                <a:lnTo>
                  <a:pt x="723900" y="355600"/>
                </a:lnTo>
                <a:lnTo>
                  <a:pt x="228600" y="355600"/>
                </a:lnTo>
                <a:lnTo>
                  <a:pt x="228600" y="469900"/>
                </a:lnTo>
                <a:lnTo>
                  <a:pt x="0" y="2413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00" y="4559300"/>
            <a:ext cx="1409700" cy="8255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0" y="5816600"/>
            <a:ext cx="1409700" cy="825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4305300"/>
            <a:ext cx="4254500" cy="27051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041400" y="655637"/>
            <a:ext cx="8801100" cy="334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203200" algn="l"/>
                <a:tab pos="546100" algn="l"/>
                <a:tab pos="660400" algn="l"/>
              </a:tabLst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AMBA2.0-AHB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的不足之处举例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203200" algn="l"/>
                <a:tab pos="5461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当</a:t>
            </a:r>
            <a:r>
              <a:rPr lang="en-US" altLang="zh-CN" sz="32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主模块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长时间等待</a:t>
            </a:r>
            <a:r>
              <a:rPr lang="en-US" altLang="zh-CN" sz="32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3200" b="1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返回读数据时，</a:t>
            </a:r>
          </a:p>
          <a:p>
            <a:pPr>
              <a:lnSpc>
                <a:spcPts val="3600"/>
              </a:lnSpc>
              <a:tabLst>
                <a:tab pos="203200" algn="l"/>
                <a:tab pos="5461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造成了大量与此无关的传输无法发起：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203200" algn="l"/>
                <a:tab pos="546100" algn="l"/>
                <a:tab pos="6604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主模块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到</a:t>
            </a:r>
            <a:r>
              <a:rPr lang="en-US" altLang="zh-CN" sz="28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800" b="1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的读传输</a:t>
            </a:r>
          </a:p>
          <a:p>
            <a:pPr>
              <a:lnSpc>
                <a:spcPts val="4000"/>
              </a:lnSpc>
              <a:tabLst>
                <a:tab pos="203200" algn="l"/>
                <a:tab pos="546100" algn="l"/>
                <a:tab pos="6604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主模块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到</a:t>
            </a:r>
            <a:r>
              <a:rPr lang="en-US" altLang="zh-CN" sz="28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800" b="1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的写传输</a:t>
            </a:r>
          </a:p>
          <a:p>
            <a:pPr>
              <a:lnSpc>
                <a:spcPts val="4100"/>
              </a:lnSpc>
              <a:tabLst>
                <a:tab pos="203200" algn="l"/>
                <a:tab pos="546100" algn="l"/>
                <a:tab pos="6604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主模块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到</a:t>
            </a:r>
            <a:r>
              <a:rPr lang="en-US" altLang="zh-CN" sz="28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800" b="1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的写传输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46900" y="4775200"/>
            <a:ext cx="838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INTC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016500" y="5321300"/>
            <a:ext cx="3556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总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线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946900" y="6210300"/>
            <a:ext cx="812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ROM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409700" y="4851400"/>
            <a:ext cx="2146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主模块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CPU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409700" y="6108700"/>
            <a:ext cx="2197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主模块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DMA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178800" y="47752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400" b="1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832600" y="5486400"/>
            <a:ext cx="2463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DRAM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400" b="1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178800" y="6210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从模块</a:t>
            </a:r>
            <a:r>
              <a:rPr lang="en-US" altLang="zh-CN" sz="2400" b="1" dirty="0" smtClean="0">
                <a:solidFill>
                  <a:srgbClr val="1F497C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41400" y="655637"/>
            <a:ext cx="8394700" cy="577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203200" algn="l"/>
                <a:tab pos="723900" algn="l"/>
              </a:tabLst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AMBA3.0-AXI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的新特性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032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3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AXI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：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3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dvanced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3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tensible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3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nterface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burst-based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only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  <a:p>
            <a:pPr>
              <a:lnSpc>
                <a:spcPts val="3900"/>
              </a:lnSpc>
              <a:tabLst>
                <a:tab pos="203200" algn="l"/>
                <a:tab pos="723900" algn="l"/>
              </a:tabLst>
            </a:pPr>
            <a:r>
              <a:rPr lang="en-US" altLang="zh-CN" dirty="0" smtClean="0"/>
              <a:t>		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issued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032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separate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write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channels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issue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outstanding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out-of-order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support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unaligned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032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说明：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AXI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实质上并不是总线，而是介于总线</a:t>
            </a:r>
          </a:p>
          <a:p>
            <a:pPr>
              <a:lnSpc>
                <a:spcPts val="3600"/>
              </a:lnSpc>
              <a:tabLst>
                <a:tab pos="2032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和网络之间的互连结构，但通常仍称为总线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5600" y="1460500"/>
            <a:ext cx="5524500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000" y="2971800"/>
            <a:ext cx="8293100" cy="3352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41400" y="635000"/>
            <a:ext cx="2603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AXI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的读通道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900" y="1460500"/>
            <a:ext cx="8331200" cy="5613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635000"/>
            <a:ext cx="2603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AXI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的写通道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3700" y="2171700"/>
            <a:ext cx="7327900" cy="4635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46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731837"/>
            <a:ext cx="8382000" cy="640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  <a:tab pos="21336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芯片的复杂度和处理能力不断提高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03200" algn="l"/>
                <a:tab pos="21336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未来单个芯片内将集成几百上千处理单元和存储单元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03200" algn="l"/>
                <a:tab pos="21336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用于消费类电子的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的设计复杂度预测（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ITRS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93909" y="2679700"/>
            <a:ext cx="3429000" cy="2514600"/>
          </a:xfrm>
          <a:custGeom>
            <a:avLst/>
            <a:gdLst>
              <a:gd name="connsiteX0" fmla="*/ 0 w 3429000"/>
              <a:gd name="connsiteY0" fmla="*/ 419100 h 2514600"/>
              <a:gd name="connsiteX1" fmla="*/ 419100 w 3429000"/>
              <a:gd name="connsiteY1" fmla="*/ 0 h 2514600"/>
              <a:gd name="connsiteX2" fmla="*/ 3009900 w 3429000"/>
              <a:gd name="connsiteY2" fmla="*/ 0 h 2514600"/>
              <a:gd name="connsiteX3" fmla="*/ 3429000 w 3429000"/>
              <a:gd name="connsiteY3" fmla="*/ 419100 h 2514600"/>
              <a:gd name="connsiteX4" fmla="*/ 3429000 w 3429000"/>
              <a:gd name="connsiteY4" fmla="*/ 2095500 h 2514600"/>
              <a:gd name="connsiteX5" fmla="*/ 3009900 w 3429000"/>
              <a:gd name="connsiteY5" fmla="*/ 2514600 h 2514600"/>
              <a:gd name="connsiteX6" fmla="*/ 419100 w 3429000"/>
              <a:gd name="connsiteY6" fmla="*/ 2514600 h 2514600"/>
              <a:gd name="connsiteX7" fmla="*/ 0 w 3429000"/>
              <a:gd name="connsiteY7" fmla="*/ 2095500 h 2514600"/>
              <a:gd name="connsiteX8" fmla="*/ 0 w 3429000"/>
              <a:gd name="connsiteY8" fmla="*/ 419100 h 2514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429000" h="2514600">
                <a:moveTo>
                  <a:pt x="0" y="419100"/>
                </a:moveTo>
                <a:cubicBezTo>
                  <a:pt x="0" y="190500"/>
                  <a:pt x="190500" y="0"/>
                  <a:pt x="419100" y="0"/>
                </a:cubicBezTo>
                <a:lnTo>
                  <a:pt x="3009900" y="0"/>
                </a:lnTo>
                <a:cubicBezTo>
                  <a:pt x="3238500" y="0"/>
                  <a:pt x="3429000" y="190500"/>
                  <a:pt x="3429000" y="419100"/>
                </a:cubicBezTo>
                <a:lnTo>
                  <a:pt x="3429000" y="2095500"/>
                </a:lnTo>
                <a:cubicBezTo>
                  <a:pt x="3429000" y="2324100"/>
                  <a:pt x="3238500" y="2514600"/>
                  <a:pt x="3009900" y="2514600"/>
                </a:cubicBezTo>
                <a:lnTo>
                  <a:pt x="419100" y="2514600"/>
                </a:lnTo>
                <a:cubicBezTo>
                  <a:pt x="190500" y="2514600"/>
                  <a:pt x="0" y="2324100"/>
                  <a:pt x="0" y="2095500"/>
                </a:cubicBezTo>
                <a:lnTo>
                  <a:pt x="0" y="419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2800" y="1612900"/>
            <a:ext cx="5905500" cy="4826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75100" y="3467100"/>
            <a:ext cx="2471831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200" b="1" dirty="0" smtClean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片上通信结构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771900" y="4051300"/>
            <a:ext cx="2883803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200" b="1" dirty="0" smtClean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面临的主要问题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41400" y="635000"/>
            <a:ext cx="3242875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b="1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片上网络的兴起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035800" y="1498600"/>
            <a:ext cx="1545295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000" b="1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功耗问题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181100" y="5168900"/>
            <a:ext cx="2704266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000" b="1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信号完整性问题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023100" y="4305300"/>
            <a:ext cx="231794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000" b="1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信号延迟问题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33600" y="1524000"/>
            <a:ext cx="1931619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444500" algn="l"/>
              </a:tabLst>
            </a:pPr>
            <a:r>
              <a:rPr lang="en-US" altLang="zh-CN" sz="3000" b="1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吞吐率问题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b="1" dirty="0" smtClean="0"/>
              <a:t>	</a:t>
            </a:r>
            <a:r>
              <a:rPr lang="en-US" altLang="zh-CN" sz="2200" b="1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并行传输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740400" y="1841500"/>
            <a:ext cx="85119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0" b="1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高效率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124700" y="3606800"/>
            <a:ext cx="85119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0" b="1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可预测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790700" y="4356100"/>
            <a:ext cx="113492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0" b="1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数据纠错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0" b="1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重传机制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092700" y="5575300"/>
            <a:ext cx="2317942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90500" algn="l"/>
              </a:tabLst>
            </a:pPr>
            <a:r>
              <a:rPr lang="en-US" altLang="zh-CN" b="1" dirty="0" smtClean="0"/>
              <a:t>	</a:t>
            </a:r>
            <a:r>
              <a:rPr lang="en-US" altLang="zh-CN" sz="2200" b="1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全局异步</a:t>
            </a:r>
          </a:p>
          <a:p>
            <a:pPr>
              <a:lnSpc>
                <a:spcPts val="3100"/>
              </a:lnSpc>
              <a:tabLst>
                <a:tab pos="190500" algn="l"/>
              </a:tabLst>
            </a:pPr>
            <a:r>
              <a:rPr lang="en-US" altLang="zh-CN" b="1" dirty="0" smtClean="0"/>
              <a:t>	</a:t>
            </a:r>
            <a:r>
              <a:rPr lang="en-US" altLang="zh-CN" sz="2200" b="1" dirty="0" smtClean="0">
                <a:solidFill>
                  <a:srgbClr val="1F497C"/>
                </a:solidFill>
                <a:latin typeface="黑体" pitchFamily="18" charset="0"/>
                <a:cs typeface="黑体" pitchFamily="18" charset="0"/>
              </a:rPr>
              <a:t>局部同步</a:t>
            </a:r>
          </a:p>
          <a:p>
            <a:pPr>
              <a:lnSpc>
                <a:spcPts val="1000"/>
              </a:lnSpc>
            </a:pPr>
            <a:endParaRPr lang="en-US" altLang="zh-CN" b="1" dirty="0" smtClean="0"/>
          </a:p>
          <a:p>
            <a:pPr>
              <a:lnSpc>
                <a:spcPts val="3700"/>
              </a:lnSpc>
              <a:tabLst>
                <a:tab pos="190500" algn="l"/>
              </a:tabLst>
            </a:pPr>
            <a:r>
              <a:rPr lang="en-US" altLang="zh-CN" sz="3000" b="1" dirty="0" smtClean="0">
                <a:solidFill>
                  <a:srgbClr val="C00000"/>
                </a:solidFill>
                <a:latin typeface="黑体" pitchFamily="18" charset="0"/>
                <a:cs typeface="黑体" pitchFamily="18" charset="0"/>
              </a:rPr>
              <a:t>全局同步问题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48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41400" y="655637"/>
            <a:ext cx="78613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片上网络研究热点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片上网络的研究领域和协议栈的对应关系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片上网络路由研究关注的重点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54309" y="1625600"/>
            <a:ext cx="1270000" cy="863600"/>
          </a:xfrm>
          <a:custGeom>
            <a:avLst/>
            <a:gdLst>
              <a:gd name="connsiteX0" fmla="*/ 0 w 1270000"/>
              <a:gd name="connsiteY0" fmla="*/ 152400 h 863600"/>
              <a:gd name="connsiteX1" fmla="*/ 152400 w 1270000"/>
              <a:gd name="connsiteY1" fmla="*/ 0 h 863600"/>
              <a:gd name="connsiteX2" fmla="*/ 1130300 w 1270000"/>
              <a:gd name="connsiteY2" fmla="*/ 0 h 863600"/>
              <a:gd name="connsiteX3" fmla="*/ 1270000 w 1270000"/>
              <a:gd name="connsiteY3" fmla="*/ 152400 h 863600"/>
              <a:gd name="connsiteX4" fmla="*/ 1270000 w 1270000"/>
              <a:gd name="connsiteY4" fmla="*/ 723900 h 863600"/>
              <a:gd name="connsiteX5" fmla="*/ 1130300 w 1270000"/>
              <a:gd name="connsiteY5" fmla="*/ 863600 h 863600"/>
              <a:gd name="connsiteX6" fmla="*/ 152400 w 1270000"/>
              <a:gd name="connsiteY6" fmla="*/ 863600 h 863600"/>
              <a:gd name="connsiteX7" fmla="*/ 0 w 1270000"/>
              <a:gd name="connsiteY7" fmla="*/ 723900 h 863600"/>
              <a:gd name="connsiteX8" fmla="*/ 0 w 1270000"/>
              <a:gd name="connsiteY8" fmla="*/ 1524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70000" h="863600">
                <a:moveTo>
                  <a:pt x="0" y="152400"/>
                </a:moveTo>
                <a:cubicBezTo>
                  <a:pt x="0" y="63500"/>
                  <a:pt x="63500" y="0"/>
                  <a:pt x="152400" y="0"/>
                </a:cubicBezTo>
                <a:lnTo>
                  <a:pt x="1130300" y="0"/>
                </a:lnTo>
                <a:cubicBezTo>
                  <a:pt x="1206500" y="0"/>
                  <a:pt x="1270000" y="63500"/>
                  <a:pt x="1270000" y="152400"/>
                </a:cubicBezTo>
                <a:lnTo>
                  <a:pt x="1270000" y="723900"/>
                </a:lnTo>
                <a:cubicBezTo>
                  <a:pt x="1270000" y="800100"/>
                  <a:pt x="1206500" y="863600"/>
                  <a:pt x="1130300" y="863600"/>
                </a:cubicBezTo>
                <a:lnTo>
                  <a:pt x="152400" y="863600"/>
                </a:lnTo>
                <a:cubicBezTo>
                  <a:pt x="63500" y="863600"/>
                  <a:pt x="0" y="800100"/>
                  <a:pt x="0" y="723900"/>
                </a:cubicBezTo>
                <a:lnTo>
                  <a:pt x="0" y="1524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116709" y="1765300"/>
            <a:ext cx="1104900" cy="863600"/>
          </a:xfrm>
          <a:custGeom>
            <a:avLst/>
            <a:gdLst>
              <a:gd name="connsiteX0" fmla="*/ 0 w 1104900"/>
              <a:gd name="connsiteY0" fmla="*/ 139700 h 863600"/>
              <a:gd name="connsiteX1" fmla="*/ 152400 w 1104900"/>
              <a:gd name="connsiteY1" fmla="*/ 0 h 863600"/>
              <a:gd name="connsiteX2" fmla="*/ 952500 w 1104900"/>
              <a:gd name="connsiteY2" fmla="*/ 0 h 863600"/>
              <a:gd name="connsiteX3" fmla="*/ 1104900 w 1104900"/>
              <a:gd name="connsiteY3" fmla="*/ 139700 h 863600"/>
              <a:gd name="connsiteX4" fmla="*/ 1104900 w 1104900"/>
              <a:gd name="connsiteY4" fmla="*/ 723900 h 863600"/>
              <a:gd name="connsiteX5" fmla="*/ 952500 w 1104900"/>
              <a:gd name="connsiteY5" fmla="*/ 863600 h 863600"/>
              <a:gd name="connsiteX6" fmla="*/ 152400 w 1104900"/>
              <a:gd name="connsiteY6" fmla="*/ 863600 h 863600"/>
              <a:gd name="connsiteX7" fmla="*/ 0 w 1104900"/>
              <a:gd name="connsiteY7" fmla="*/ 723900 h 863600"/>
              <a:gd name="connsiteX8" fmla="*/ 0 w 1104900"/>
              <a:gd name="connsiteY8" fmla="*/ 1397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04900" h="863600">
                <a:moveTo>
                  <a:pt x="0" y="139700"/>
                </a:moveTo>
                <a:cubicBezTo>
                  <a:pt x="0" y="63500"/>
                  <a:pt x="63500" y="0"/>
                  <a:pt x="152400" y="0"/>
                </a:cubicBezTo>
                <a:lnTo>
                  <a:pt x="952500" y="0"/>
                </a:lnTo>
                <a:cubicBezTo>
                  <a:pt x="1041400" y="0"/>
                  <a:pt x="1104900" y="63500"/>
                  <a:pt x="1104900" y="139700"/>
                </a:cubicBezTo>
                <a:lnTo>
                  <a:pt x="1104900" y="723900"/>
                </a:lnTo>
                <a:cubicBezTo>
                  <a:pt x="1104900" y="800100"/>
                  <a:pt x="1041400" y="863600"/>
                  <a:pt x="952500" y="863600"/>
                </a:cubicBezTo>
                <a:lnTo>
                  <a:pt x="152400" y="863600"/>
                </a:lnTo>
                <a:cubicBezTo>
                  <a:pt x="63500" y="863600"/>
                  <a:pt x="0" y="800100"/>
                  <a:pt x="0" y="723900"/>
                </a:cubicBezTo>
                <a:lnTo>
                  <a:pt x="0" y="1397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332609" y="4292600"/>
            <a:ext cx="1092200" cy="1003300"/>
          </a:xfrm>
          <a:custGeom>
            <a:avLst/>
            <a:gdLst>
              <a:gd name="connsiteX0" fmla="*/ 0 w 1092200"/>
              <a:gd name="connsiteY0" fmla="*/ 165100 h 1003300"/>
              <a:gd name="connsiteX1" fmla="*/ 165100 w 1092200"/>
              <a:gd name="connsiteY1" fmla="*/ 0 h 1003300"/>
              <a:gd name="connsiteX2" fmla="*/ 927100 w 1092200"/>
              <a:gd name="connsiteY2" fmla="*/ 0 h 1003300"/>
              <a:gd name="connsiteX3" fmla="*/ 1092200 w 1092200"/>
              <a:gd name="connsiteY3" fmla="*/ 165100 h 1003300"/>
              <a:gd name="connsiteX4" fmla="*/ 1092200 w 1092200"/>
              <a:gd name="connsiteY4" fmla="*/ 838200 h 1003300"/>
              <a:gd name="connsiteX5" fmla="*/ 927100 w 1092200"/>
              <a:gd name="connsiteY5" fmla="*/ 1003300 h 1003300"/>
              <a:gd name="connsiteX6" fmla="*/ 165100 w 1092200"/>
              <a:gd name="connsiteY6" fmla="*/ 1003300 h 1003300"/>
              <a:gd name="connsiteX7" fmla="*/ 0 w 1092200"/>
              <a:gd name="connsiteY7" fmla="*/ 838200 h 1003300"/>
              <a:gd name="connsiteX8" fmla="*/ 0 w 1092200"/>
              <a:gd name="connsiteY8" fmla="*/ 165100 h 1003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92200" h="1003300">
                <a:moveTo>
                  <a:pt x="0" y="165100"/>
                </a:moveTo>
                <a:cubicBezTo>
                  <a:pt x="0" y="76200"/>
                  <a:pt x="76200" y="0"/>
                  <a:pt x="165100" y="0"/>
                </a:cubicBezTo>
                <a:lnTo>
                  <a:pt x="927100" y="0"/>
                </a:lnTo>
                <a:cubicBezTo>
                  <a:pt x="1016000" y="0"/>
                  <a:pt x="1092200" y="76200"/>
                  <a:pt x="1092200" y="165100"/>
                </a:cubicBezTo>
                <a:lnTo>
                  <a:pt x="1092200" y="838200"/>
                </a:lnTo>
                <a:cubicBezTo>
                  <a:pt x="1092200" y="927100"/>
                  <a:pt x="1016000" y="1003300"/>
                  <a:pt x="927100" y="1003300"/>
                </a:cubicBezTo>
                <a:lnTo>
                  <a:pt x="165100" y="1003300"/>
                </a:lnTo>
                <a:cubicBezTo>
                  <a:pt x="76200" y="1003300"/>
                  <a:pt x="0" y="927100"/>
                  <a:pt x="0" y="838200"/>
                </a:cubicBezTo>
                <a:lnTo>
                  <a:pt x="0" y="1651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24000"/>
            <a:ext cx="8242300" cy="54864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41400" y="635000"/>
            <a:ext cx="3670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芯片制造过程示意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279900" y="1722437"/>
            <a:ext cx="9779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晶圆</a:t>
            </a:r>
          </a:p>
          <a:p>
            <a:pPr>
              <a:lnSpc>
                <a:spcPts val="3400"/>
              </a:lnSpc>
              <a:tabLst>
                <a:tab pos="139700" algn="l"/>
              </a:tabLst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Wafer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305800" y="1874837"/>
            <a:ext cx="952500" cy="336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" algn="l"/>
                <a:tab pos="165100" algn="l"/>
                <a:tab pos="2032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裸片</a:t>
            </a:r>
          </a:p>
          <a:p>
            <a:pPr>
              <a:lnSpc>
                <a:spcPts val="3300"/>
              </a:lnSpc>
              <a:tabLst>
                <a:tab pos="76200" algn="l"/>
                <a:tab pos="1651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Die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6200" algn="l"/>
                <a:tab pos="165100" algn="l"/>
                <a:tab pos="2032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芯片</a:t>
            </a:r>
          </a:p>
          <a:p>
            <a:pPr>
              <a:lnSpc>
                <a:spcPts val="3300"/>
              </a:lnSpc>
              <a:tabLst>
                <a:tab pos="76200" algn="l"/>
                <a:tab pos="1651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Chip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41400" y="655637"/>
            <a:ext cx="8255000" cy="372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368300" algn="l"/>
                <a:tab pos="1511300" algn="l"/>
                <a:tab pos="37973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片上网络的相关研究成果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368300" algn="l"/>
                <a:tab pos="1511300" algn="l"/>
                <a:tab pos="37973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花束型（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torus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）结构</a:t>
            </a:r>
          </a:p>
          <a:p>
            <a:pPr>
              <a:lnSpc>
                <a:spcPts val="2300"/>
              </a:lnSpc>
              <a:tabLst>
                <a:tab pos="368300" algn="l"/>
                <a:tab pos="1511300" algn="l"/>
                <a:tab pos="37973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*Design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Automation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2001.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68300" algn="l"/>
                <a:tab pos="1511300" algn="l"/>
                <a:tab pos="37973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二维网格结构的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NOSTRUM</a:t>
            </a:r>
          </a:p>
          <a:p>
            <a:pPr>
              <a:lnSpc>
                <a:spcPts val="2300"/>
              </a:lnSpc>
              <a:tabLst>
                <a:tab pos="368300" algn="l"/>
                <a:tab pos="1511300" algn="l"/>
                <a:tab pos="37973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*IEEE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Annual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Symposium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VLSI,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68300" algn="l"/>
                <a:tab pos="1511300" algn="l"/>
                <a:tab pos="3797300" algn="l"/>
              </a:tabLst>
            </a:pPr>
            <a:r>
              <a:rPr lang="en-US" altLang="zh-CN" dirty="0" smtClean="0"/>
              <a:t>			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片格中的</a:t>
            </a:r>
          </a:p>
          <a:p>
            <a:pPr>
              <a:lnSpc>
                <a:spcPts val="1800"/>
              </a:lnSpc>
              <a:tabLst>
                <a:tab pos="368300" algn="l"/>
                <a:tab pos="1511300" algn="l"/>
                <a:tab pos="3797300" algn="l"/>
              </a:tabLst>
            </a:pPr>
            <a:r>
              <a:rPr lang="en-US" altLang="zh-CN" dirty="0" smtClean="0"/>
              <a:t>			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处理单元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41400" y="655637"/>
            <a:ext cx="5511800" cy="560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  <a:tab pos="5461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片上网络路由器的结构实例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面向二维网格结构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032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为确保服务和尽力</a:t>
            </a:r>
          </a:p>
          <a:p>
            <a:pPr>
              <a:lnSpc>
                <a:spcPts val="3500"/>
              </a:lnSpc>
              <a:tabLst>
                <a:tab pos="2032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而为服务提供独立</a:t>
            </a:r>
          </a:p>
          <a:p>
            <a:pPr>
              <a:lnSpc>
                <a:spcPts val="3700"/>
              </a:lnSpc>
              <a:tabLst>
                <a:tab pos="2032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的路由部件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2032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采用输出缓冲的模</a:t>
            </a:r>
          </a:p>
          <a:p>
            <a:pPr>
              <a:lnSpc>
                <a:spcPts val="3400"/>
              </a:lnSpc>
              <a:tabLst>
                <a:tab pos="2032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2032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在输出端口进行链</a:t>
            </a:r>
          </a:p>
          <a:p>
            <a:pPr>
              <a:lnSpc>
                <a:spcPts val="3400"/>
              </a:lnSpc>
              <a:tabLst>
                <a:tab pos="2032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路调度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032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设置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个虚通道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51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41400" y="642937"/>
            <a:ext cx="6413500" cy="328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152400" algn="l"/>
                <a:tab pos="20193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片上网络的相关研究成果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52400" algn="l"/>
                <a:tab pos="20193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八边形的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Octagon</a:t>
            </a:r>
          </a:p>
          <a:p>
            <a:pPr>
              <a:lnSpc>
                <a:spcPts val="2300"/>
              </a:lnSpc>
              <a:tabLst>
                <a:tab pos="152400" algn="l"/>
                <a:tab pos="20193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*Design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Automation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52400" algn="l"/>
                <a:tab pos="20193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胖树结构的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SPIN</a:t>
            </a:r>
          </a:p>
          <a:p>
            <a:pPr>
              <a:lnSpc>
                <a:spcPts val="2300"/>
              </a:lnSpc>
              <a:tabLst>
                <a:tab pos="152400" algn="l"/>
                <a:tab pos="20193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*Design,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Automation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Europe,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2000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106809" y="3327400"/>
            <a:ext cx="38100" cy="1028700"/>
          </a:xfrm>
          <a:custGeom>
            <a:avLst/>
            <a:gdLst>
              <a:gd name="connsiteX0" fmla="*/ 19050 w 38100"/>
              <a:gd name="connsiteY0" fmla="*/ 0 h 1028700"/>
              <a:gd name="connsiteX1" fmla="*/ 19050 w 38100"/>
              <a:gd name="connsiteY1" fmla="*/ 1028700 h 102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028700">
                <a:moveTo>
                  <a:pt x="19050" y="0"/>
                </a:moveTo>
                <a:lnTo>
                  <a:pt x="19050" y="1028700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976509" y="4330700"/>
            <a:ext cx="1143000" cy="38100"/>
          </a:xfrm>
          <a:custGeom>
            <a:avLst/>
            <a:gdLst>
              <a:gd name="connsiteX0" fmla="*/ 0 w 1143000"/>
              <a:gd name="connsiteY0" fmla="*/ 19050 h 38100"/>
              <a:gd name="connsiteX1" fmla="*/ 1143000 w 1143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0" h="38100">
                <a:moveTo>
                  <a:pt x="0" y="19050"/>
                </a:moveTo>
                <a:lnTo>
                  <a:pt x="1143000" y="19050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951109" y="4356100"/>
            <a:ext cx="38100" cy="1257300"/>
          </a:xfrm>
          <a:custGeom>
            <a:avLst/>
            <a:gdLst>
              <a:gd name="connsiteX0" fmla="*/ 19050 w 38100"/>
              <a:gd name="connsiteY0" fmla="*/ 0 h 1257300"/>
              <a:gd name="connsiteX1" fmla="*/ 19050 w 38100"/>
              <a:gd name="connsiteY1" fmla="*/ 1257300 h 1257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257300">
                <a:moveTo>
                  <a:pt x="19050" y="0"/>
                </a:moveTo>
                <a:lnTo>
                  <a:pt x="19050" y="1257300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119509" y="3302000"/>
            <a:ext cx="787400" cy="38100"/>
          </a:xfrm>
          <a:custGeom>
            <a:avLst/>
            <a:gdLst>
              <a:gd name="connsiteX0" fmla="*/ 0 w 787400"/>
              <a:gd name="connsiteY0" fmla="*/ 19050 h 38100"/>
              <a:gd name="connsiteX1" fmla="*/ 787400 w 787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7400" h="38100">
                <a:moveTo>
                  <a:pt x="0" y="19050"/>
                </a:moveTo>
                <a:lnTo>
                  <a:pt x="787400" y="19050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894209" y="3327400"/>
            <a:ext cx="38100" cy="2286000"/>
          </a:xfrm>
          <a:custGeom>
            <a:avLst/>
            <a:gdLst>
              <a:gd name="connsiteX0" fmla="*/ 19050 w 38100"/>
              <a:gd name="connsiteY0" fmla="*/ 0 h 2286000"/>
              <a:gd name="connsiteX1" fmla="*/ 19050 w 38100"/>
              <a:gd name="connsiteY1" fmla="*/ 2286000 h 228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286000">
                <a:moveTo>
                  <a:pt x="19050" y="0"/>
                </a:moveTo>
                <a:lnTo>
                  <a:pt x="19050" y="2286000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976509" y="5575300"/>
            <a:ext cx="1930400" cy="38100"/>
          </a:xfrm>
          <a:custGeom>
            <a:avLst/>
            <a:gdLst>
              <a:gd name="connsiteX0" fmla="*/ 0 w 1930400"/>
              <a:gd name="connsiteY0" fmla="*/ 19050 h 38100"/>
              <a:gd name="connsiteX1" fmla="*/ 1930400 w 19304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30400" h="38100">
                <a:moveTo>
                  <a:pt x="0" y="19050"/>
                </a:moveTo>
                <a:lnTo>
                  <a:pt x="1930400" y="19050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271409" y="3822700"/>
            <a:ext cx="304800" cy="25400"/>
          </a:xfrm>
          <a:custGeom>
            <a:avLst/>
            <a:gdLst>
              <a:gd name="connsiteX0" fmla="*/ 0 w 304800"/>
              <a:gd name="connsiteY0" fmla="*/ 12700 h 25400"/>
              <a:gd name="connsiteX1" fmla="*/ 304800 w 3048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4800" h="25400">
                <a:moveTo>
                  <a:pt x="0" y="12700"/>
                </a:moveTo>
                <a:lnTo>
                  <a:pt x="304800" y="12700"/>
                </a:lnTo>
              </a:path>
            </a:pathLst>
          </a:custGeom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271409" y="5676900"/>
            <a:ext cx="304800" cy="25400"/>
          </a:xfrm>
          <a:custGeom>
            <a:avLst/>
            <a:gdLst>
              <a:gd name="connsiteX0" fmla="*/ 0 w 304800"/>
              <a:gd name="connsiteY0" fmla="*/ 12700 h 25400"/>
              <a:gd name="connsiteX1" fmla="*/ 304800 w 3048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4800" h="25400">
                <a:moveTo>
                  <a:pt x="0" y="12700"/>
                </a:moveTo>
                <a:lnTo>
                  <a:pt x="304800" y="12700"/>
                </a:lnTo>
              </a:path>
            </a:pathLst>
          </a:custGeom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693809" y="5676900"/>
            <a:ext cx="25400" cy="304800"/>
          </a:xfrm>
          <a:custGeom>
            <a:avLst/>
            <a:gdLst>
              <a:gd name="connsiteX0" fmla="*/ 12700 w 25400"/>
              <a:gd name="connsiteY0" fmla="*/ 0 h 304800"/>
              <a:gd name="connsiteX1" fmla="*/ 12700 w 25400"/>
              <a:gd name="connsiteY1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4800">
                <a:moveTo>
                  <a:pt x="12700" y="0"/>
                </a:moveTo>
                <a:lnTo>
                  <a:pt x="12700" y="304800"/>
                </a:lnTo>
              </a:path>
            </a:pathLst>
          </a:custGeom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563509" y="5676900"/>
            <a:ext cx="25400" cy="304800"/>
          </a:xfrm>
          <a:custGeom>
            <a:avLst/>
            <a:gdLst>
              <a:gd name="connsiteX0" fmla="*/ 12700 w 25400"/>
              <a:gd name="connsiteY0" fmla="*/ 0 h 304800"/>
              <a:gd name="connsiteX1" fmla="*/ 12700 w 25400"/>
              <a:gd name="connsiteY1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4800">
                <a:moveTo>
                  <a:pt x="12700" y="0"/>
                </a:moveTo>
                <a:lnTo>
                  <a:pt x="12700" y="304800"/>
                </a:lnTo>
              </a:path>
            </a:pathLst>
          </a:custGeom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249809" y="4749800"/>
            <a:ext cx="3492500" cy="1206500"/>
          </a:xfrm>
          <a:custGeom>
            <a:avLst/>
            <a:gdLst>
              <a:gd name="connsiteX0" fmla="*/ 0 w 3492500"/>
              <a:gd name="connsiteY0" fmla="*/ 0 h 1206500"/>
              <a:gd name="connsiteX1" fmla="*/ 0 w 3492500"/>
              <a:gd name="connsiteY1" fmla="*/ 1206500 h 1206500"/>
              <a:gd name="connsiteX2" fmla="*/ 3492500 w 3492500"/>
              <a:gd name="connsiteY2" fmla="*/ 1206500 h 1206500"/>
              <a:gd name="connsiteX3" fmla="*/ 3492500 w 3492500"/>
              <a:gd name="connsiteY3" fmla="*/ 0 h 1206500"/>
              <a:gd name="connsiteX4" fmla="*/ 0 w 3492500"/>
              <a:gd name="connsiteY4" fmla="*/ 0 h 120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2500" h="1206500">
                <a:moveTo>
                  <a:pt x="0" y="0"/>
                </a:moveTo>
                <a:lnTo>
                  <a:pt x="0" y="1206500"/>
                </a:lnTo>
                <a:lnTo>
                  <a:pt x="3492500" y="1206500"/>
                </a:lnTo>
                <a:lnTo>
                  <a:pt x="3492500" y="0"/>
                </a:lnTo>
                <a:lnTo>
                  <a:pt x="0" y="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249809" y="4749800"/>
            <a:ext cx="3492500" cy="1206500"/>
          </a:xfrm>
          <a:custGeom>
            <a:avLst/>
            <a:gdLst>
              <a:gd name="connsiteX0" fmla="*/ 0 w 3492500"/>
              <a:gd name="connsiteY0" fmla="*/ 0 h 1206500"/>
              <a:gd name="connsiteX1" fmla="*/ 0 w 3492500"/>
              <a:gd name="connsiteY1" fmla="*/ 1206500 h 1206500"/>
              <a:gd name="connsiteX2" fmla="*/ 3492500 w 3492500"/>
              <a:gd name="connsiteY2" fmla="*/ 1206500 h 1206500"/>
              <a:gd name="connsiteX3" fmla="*/ 3492500 w 3492500"/>
              <a:gd name="connsiteY3" fmla="*/ 0 h 1206500"/>
              <a:gd name="connsiteX4" fmla="*/ 0 w 3492500"/>
              <a:gd name="connsiteY4" fmla="*/ 0 h 120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2500" h="1206500">
                <a:moveTo>
                  <a:pt x="0" y="0"/>
                </a:moveTo>
                <a:lnTo>
                  <a:pt x="0" y="1206500"/>
                </a:lnTo>
                <a:lnTo>
                  <a:pt x="3492500" y="1206500"/>
                </a:lnTo>
                <a:lnTo>
                  <a:pt x="3492500" y="0"/>
                </a:lnTo>
                <a:lnTo>
                  <a:pt x="0" y="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7100" y="2387600"/>
            <a:ext cx="8851900" cy="39878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965200" y="4597400"/>
            <a:ext cx="66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22mm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9321800" y="7099300"/>
            <a:ext cx="139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52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041400" y="685800"/>
            <a:ext cx="84074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203200" algn="l"/>
                <a:tab pos="546100" algn="l"/>
              </a:tabLst>
            </a:pPr>
            <a:r>
              <a:rPr lang="en-US" altLang="zh-CN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80</a:t>
            </a: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核处理器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2032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年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月，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公开展出首款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核处理器</a:t>
            </a:r>
          </a:p>
          <a:p>
            <a:pPr>
              <a:lnSpc>
                <a:spcPts val="3800"/>
              </a:lnSpc>
              <a:tabLst>
                <a:tab pos="2032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原型：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Teraflop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Chip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013200" y="3695700"/>
            <a:ext cx="977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Router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470400" y="4762500"/>
            <a:ext cx="914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Core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206500" y="3403600"/>
            <a:ext cx="1638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80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cores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337300" y="4838700"/>
            <a:ext cx="2730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主频：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3.16~5.7GHz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638300" y="5207000"/>
            <a:ext cx="79248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699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性能：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1.01~1.81Tflops</a:t>
            </a:r>
          </a:p>
          <a:p>
            <a:pPr>
              <a:lnSpc>
                <a:spcPts val="2800"/>
              </a:lnSpc>
              <a:tabLst>
                <a:tab pos="4699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功耗：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62~256W</a:t>
            </a:r>
          </a:p>
          <a:p>
            <a:pPr>
              <a:lnSpc>
                <a:spcPts val="1800"/>
              </a:lnSpc>
              <a:tabLst>
                <a:tab pos="4699000" algn="l"/>
              </a:tabLst>
            </a:pPr>
            <a:r>
              <a:rPr lang="en-US" altLang="zh-CN" sz="1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13.75mm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1889912" y="654474"/>
            <a:ext cx="5239023" cy="115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80" tIns="52140" rIns="104280" bIns="52140">
            <a:spAutoFit/>
          </a:bodyPr>
          <a:lstStyle/>
          <a:p>
            <a:pPr defTabSz="104280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800" b="1">
                <a:solidFill>
                  <a:srgbClr val="FF9933"/>
                </a:solidFill>
                <a:latin typeface="Comic Sans MS" pitchFamily="66" charset="0"/>
                <a:ea typeface="黑体" pitchFamily="2" charset="-122"/>
              </a:rPr>
              <a:t>Class Over</a:t>
            </a:r>
            <a:endParaRPr lang="en-US" altLang="zh-CN" sz="6800" b="1">
              <a:solidFill>
                <a:srgbClr val="000099"/>
              </a:solidFill>
              <a:latin typeface="Times New Roman" pitchFamily="18" charset="0"/>
              <a:ea typeface="黑体" pitchFamily="2" charset="-122"/>
            </a:endParaRPr>
          </a:p>
        </p:txBody>
      </p:sp>
      <p:pic>
        <p:nvPicPr>
          <p:cNvPr id="55300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gray">
          <a:xfrm>
            <a:off x="7750859" y="4367812"/>
            <a:ext cx="1269841" cy="176392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gray">
          <a:xfrm>
            <a:off x="1247565" y="3321357"/>
            <a:ext cx="1782233" cy="111995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2" name="AutoShape 6"/>
          <p:cNvSpPr>
            <a:spLocks noChangeArrowheads="1"/>
          </p:cNvSpPr>
          <p:nvPr/>
        </p:nvSpPr>
        <p:spPr bwMode="auto">
          <a:xfrm>
            <a:off x="4455585" y="3163865"/>
            <a:ext cx="2367029" cy="472369"/>
          </a:xfrm>
          <a:prstGeom prst="roundRect">
            <a:avLst>
              <a:gd name="adj" fmla="val 1247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503" tIns="52503" rIns="52503" bIns="52503">
            <a:spAutoFit/>
          </a:bodyPr>
          <a:lstStyle/>
          <a:p>
            <a:pPr defTabSz="104280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Restrooms</a:t>
            </a:r>
          </a:p>
        </p:txBody>
      </p:sp>
      <p:sp>
        <p:nvSpPr>
          <p:cNvPr id="55303" name="AutoShape 7"/>
          <p:cNvSpPr>
            <a:spLocks noChangeArrowheads="1"/>
          </p:cNvSpPr>
          <p:nvPr/>
        </p:nvSpPr>
        <p:spPr bwMode="auto">
          <a:xfrm>
            <a:off x="7294163" y="3748339"/>
            <a:ext cx="2686345" cy="561898"/>
          </a:xfrm>
          <a:prstGeom prst="roundRect">
            <a:avLst>
              <a:gd name="adj" fmla="val 1247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503" tIns="52503" rIns="52503" bIns="52503">
            <a:spAutoFit/>
          </a:bodyPr>
          <a:lstStyle/>
          <a:p>
            <a:pPr defTabSz="10428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Telephones</a:t>
            </a:r>
          </a:p>
        </p:txBody>
      </p:sp>
      <p:sp>
        <p:nvSpPr>
          <p:cNvPr id="55304" name="AutoShape 8"/>
          <p:cNvSpPr>
            <a:spLocks noChangeArrowheads="1"/>
          </p:cNvSpPr>
          <p:nvPr/>
        </p:nvSpPr>
        <p:spPr bwMode="auto">
          <a:xfrm>
            <a:off x="1152883" y="2687886"/>
            <a:ext cx="3200594" cy="472369"/>
          </a:xfrm>
          <a:prstGeom prst="roundRect">
            <a:avLst>
              <a:gd name="adj" fmla="val 1247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503" tIns="52503" rIns="52503" bIns="52503">
            <a:spAutoFit/>
          </a:bodyPr>
          <a:lstStyle/>
          <a:p>
            <a:pPr defTabSz="104280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Refreshments</a:t>
            </a:r>
          </a:p>
        </p:txBody>
      </p:sp>
      <p:pic>
        <p:nvPicPr>
          <p:cNvPr id="55305" name="Picture 9" descr="restro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3934" y="3779839"/>
            <a:ext cx="1375661" cy="128969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152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175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675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175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675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175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autoUpdateAnimBg="0"/>
      <p:bldP spid="55302" grpId="0" autoUpdateAnimBg="0"/>
      <p:bldP spid="55303" grpId="0" autoUpdateAnimBg="0"/>
      <p:bldP spid="5530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30209" y="2667000"/>
            <a:ext cx="1092200" cy="584200"/>
          </a:xfrm>
          <a:custGeom>
            <a:avLst/>
            <a:gdLst>
              <a:gd name="connsiteX0" fmla="*/ 0 w 1092200"/>
              <a:gd name="connsiteY0" fmla="*/ 0 h 584200"/>
              <a:gd name="connsiteX1" fmla="*/ 0 w 1092200"/>
              <a:gd name="connsiteY1" fmla="*/ 584200 h 584200"/>
              <a:gd name="connsiteX2" fmla="*/ 1092200 w 1092200"/>
              <a:gd name="connsiteY2" fmla="*/ 584200 h 584200"/>
              <a:gd name="connsiteX3" fmla="*/ 1092200 w 1092200"/>
              <a:gd name="connsiteY3" fmla="*/ 0 h 584200"/>
              <a:gd name="connsiteX4" fmla="*/ 0 w 1092200"/>
              <a:gd name="connsiteY4" fmla="*/ 0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2200" h="584200">
                <a:moveTo>
                  <a:pt x="0" y="0"/>
                </a:moveTo>
                <a:lnTo>
                  <a:pt x="0" y="584200"/>
                </a:lnTo>
                <a:lnTo>
                  <a:pt x="1092200" y="584200"/>
                </a:lnTo>
                <a:lnTo>
                  <a:pt x="10922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30209" y="4584700"/>
            <a:ext cx="1092200" cy="571500"/>
          </a:xfrm>
          <a:custGeom>
            <a:avLst/>
            <a:gdLst>
              <a:gd name="connsiteX0" fmla="*/ 0 w 1092200"/>
              <a:gd name="connsiteY0" fmla="*/ 0 h 571500"/>
              <a:gd name="connsiteX1" fmla="*/ 0 w 1092200"/>
              <a:gd name="connsiteY1" fmla="*/ 571500 h 571500"/>
              <a:gd name="connsiteX2" fmla="*/ 1092200 w 1092200"/>
              <a:gd name="connsiteY2" fmla="*/ 571500 h 571500"/>
              <a:gd name="connsiteX3" fmla="*/ 1092200 w 1092200"/>
              <a:gd name="connsiteY3" fmla="*/ 0 h 571500"/>
              <a:gd name="connsiteX4" fmla="*/ 0 w 1092200"/>
              <a:gd name="connsiteY4" fmla="*/ 0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2200" h="571500">
                <a:moveTo>
                  <a:pt x="0" y="0"/>
                </a:moveTo>
                <a:lnTo>
                  <a:pt x="0" y="571500"/>
                </a:lnTo>
                <a:lnTo>
                  <a:pt x="1092200" y="571500"/>
                </a:lnTo>
                <a:lnTo>
                  <a:pt x="10922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2489200"/>
            <a:ext cx="6019800" cy="4127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41400" y="655637"/>
            <a:ext cx="5384800" cy="443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  <a:tab pos="927100" algn="l"/>
                <a:tab pos="10414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微连接技术举例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  <a:tab pos="927100" algn="l"/>
                <a:tab pos="1041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引线键合（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Wire-bonding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03200" algn="l"/>
                <a:tab pos="927100" algn="l"/>
                <a:tab pos="10414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b="1" dirty="0" smtClean="0">
                <a:solidFill>
                  <a:srgbClr val="4F82BD"/>
                </a:solidFill>
                <a:latin typeface="Times New Roman" pitchFamily="18" charset="0"/>
                <a:cs typeface="Times New Roman" pitchFamily="18" charset="0"/>
              </a:rPr>
              <a:t>Die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03200" algn="l"/>
                <a:tab pos="927100" algn="l"/>
                <a:tab pos="1041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b="1" dirty="0" smtClean="0">
                <a:solidFill>
                  <a:srgbClr val="4F82BD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583309" y="4660900"/>
            <a:ext cx="1841500" cy="1701800"/>
          </a:xfrm>
          <a:custGeom>
            <a:avLst/>
            <a:gdLst>
              <a:gd name="connsiteX0" fmla="*/ 0 w 1841500"/>
              <a:gd name="connsiteY0" fmla="*/ 0 h 1701800"/>
              <a:gd name="connsiteX1" fmla="*/ 0 w 1841500"/>
              <a:gd name="connsiteY1" fmla="*/ 1701800 h 1701800"/>
              <a:gd name="connsiteX2" fmla="*/ 1841500 w 1841500"/>
              <a:gd name="connsiteY2" fmla="*/ 1701800 h 1701800"/>
              <a:gd name="connsiteX3" fmla="*/ 1841500 w 1841500"/>
              <a:gd name="connsiteY3" fmla="*/ 0 h 1701800"/>
              <a:gd name="connsiteX4" fmla="*/ 0 w 1841500"/>
              <a:gd name="connsiteY4" fmla="*/ 0 h 170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1701800">
                <a:moveTo>
                  <a:pt x="0" y="0"/>
                </a:moveTo>
                <a:lnTo>
                  <a:pt x="0" y="1701800"/>
                </a:lnTo>
                <a:lnTo>
                  <a:pt x="1841500" y="1701800"/>
                </a:lnTo>
                <a:lnTo>
                  <a:pt x="18415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75009" y="4584700"/>
            <a:ext cx="787400" cy="800100"/>
          </a:xfrm>
          <a:custGeom>
            <a:avLst/>
            <a:gdLst>
              <a:gd name="connsiteX0" fmla="*/ 0 w 787400"/>
              <a:gd name="connsiteY0" fmla="*/ 406400 h 800100"/>
              <a:gd name="connsiteX1" fmla="*/ 393700 w 787400"/>
              <a:gd name="connsiteY1" fmla="*/ 0 h 800100"/>
              <a:gd name="connsiteX2" fmla="*/ 787400 w 787400"/>
              <a:gd name="connsiteY2" fmla="*/ 406400 h 800100"/>
              <a:gd name="connsiteX3" fmla="*/ 393700 w 787400"/>
              <a:gd name="connsiteY3" fmla="*/ 800100 h 800100"/>
              <a:gd name="connsiteX4" fmla="*/ 0 w 787400"/>
              <a:gd name="connsiteY4" fmla="*/ 40640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800100">
                <a:moveTo>
                  <a:pt x="0" y="406400"/>
                </a:moveTo>
                <a:cubicBezTo>
                  <a:pt x="0" y="177800"/>
                  <a:pt x="177800" y="0"/>
                  <a:pt x="393700" y="0"/>
                </a:cubicBezTo>
                <a:cubicBezTo>
                  <a:pt x="609600" y="0"/>
                  <a:pt x="787400" y="177800"/>
                  <a:pt x="787400" y="406400"/>
                </a:cubicBezTo>
                <a:cubicBezTo>
                  <a:pt x="787400" y="622300"/>
                  <a:pt x="609600" y="800100"/>
                  <a:pt x="393700" y="800100"/>
                </a:cubicBezTo>
                <a:cubicBezTo>
                  <a:pt x="177800" y="800100"/>
                  <a:pt x="0" y="622300"/>
                  <a:pt x="0" y="40640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81109" y="4584700"/>
            <a:ext cx="800100" cy="800100"/>
          </a:xfrm>
          <a:custGeom>
            <a:avLst/>
            <a:gdLst>
              <a:gd name="connsiteX0" fmla="*/ 0 w 800100"/>
              <a:gd name="connsiteY0" fmla="*/ 406400 h 800100"/>
              <a:gd name="connsiteX1" fmla="*/ 406400 w 800100"/>
              <a:gd name="connsiteY1" fmla="*/ 0 h 800100"/>
              <a:gd name="connsiteX2" fmla="*/ 800100 w 800100"/>
              <a:gd name="connsiteY2" fmla="*/ 406400 h 800100"/>
              <a:gd name="connsiteX3" fmla="*/ 406400 w 800100"/>
              <a:gd name="connsiteY3" fmla="*/ 800100 h 800100"/>
              <a:gd name="connsiteX4" fmla="*/ 0 w 800100"/>
              <a:gd name="connsiteY4" fmla="*/ 40640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0" y="406400"/>
                </a:moveTo>
                <a:cubicBezTo>
                  <a:pt x="0" y="177800"/>
                  <a:pt x="177800" y="0"/>
                  <a:pt x="406400" y="0"/>
                </a:cubicBezTo>
                <a:cubicBezTo>
                  <a:pt x="622300" y="0"/>
                  <a:pt x="800100" y="177800"/>
                  <a:pt x="800100" y="406400"/>
                </a:cubicBezTo>
                <a:cubicBezTo>
                  <a:pt x="800100" y="622300"/>
                  <a:pt x="622300" y="800100"/>
                  <a:pt x="406400" y="800100"/>
                </a:cubicBezTo>
                <a:cubicBezTo>
                  <a:pt x="177800" y="800100"/>
                  <a:pt x="0" y="622300"/>
                  <a:pt x="0" y="40640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583309" y="2235200"/>
            <a:ext cx="800100" cy="787400"/>
          </a:xfrm>
          <a:custGeom>
            <a:avLst/>
            <a:gdLst>
              <a:gd name="connsiteX0" fmla="*/ 0 w 800100"/>
              <a:gd name="connsiteY0" fmla="*/ 393700 h 787400"/>
              <a:gd name="connsiteX1" fmla="*/ 406400 w 800100"/>
              <a:gd name="connsiteY1" fmla="*/ 0 h 787400"/>
              <a:gd name="connsiteX2" fmla="*/ 800100 w 800100"/>
              <a:gd name="connsiteY2" fmla="*/ 393700 h 787400"/>
              <a:gd name="connsiteX3" fmla="*/ 406400 w 800100"/>
              <a:gd name="connsiteY3" fmla="*/ 787400 h 787400"/>
              <a:gd name="connsiteX4" fmla="*/ 0 w 800100"/>
              <a:gd name="connsiteY4" fmla="*/ 3937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787400">
                <a:moveTo>
                  <a:pt x="0" y="393700"/>
                </a:moveTo>
                <a:cubicBezTo>
                  <a:pt x="0" y="177800"/>
                  <a:pt x="177800" y="0"/>
                  <a:pt x="406400" y="0"/>
                </a:cubicBezTo>
                <a:cubicBezTo>
                  <a:pt x="622300" y="0"/>
                  <a:pt x="800100" y="177800"/>
                  <a:pt x="800100" y="393700"/>
                </a:cubicBezTo>
                <a:cubicBezTo>
                  <a:pt x="800100" y="609600"/>
                  <a:pt x="622300" y="787400"/>
                  <a:pt x="406400" y="787400"/>
                </a:cubicBezTo>
                <a:cubicBezTo>
                  <a:pt x="177800" y="787400"/>
                  <a:pt x="0" y="609600"/>
                  <a:pt x="0" y="39370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640209" y="2260600"/>
            <a:ext cx="800100" cy="800100"/>
          </a:xfrm>
          <a:custGeom>
            <a:avLst/>
            <a:gdLst>
              <a:gd name="connsiteX0" fmla="*/ 0 w 800100"/>
              <a:gd name="connsiteY0" fmla="*/ 406400 h 800100"/>
              <a:gd name="connsiteX1" fmla="*/ 393700 w 800100"/>
              <a:gd name="connsiteY1" fmla="*/ 0 h 800100"/>
              <a:gd name="connsiteX2" fmla="*/ 800100 w 800100"/>
              <a:gd name="connsiteY2" fmla="*/ 406400 h 800100"/>
              <a:gd name="connsiteX3" fmla="*/ 393700 w 800100"/>
              <a:gd name="connsiteY3" fmla="*/ 800100 h 800100"/>
              <a:gd name="connsiteX4" fmla="*/ 0 w 800100"/>
              <a:gd name="connsiteY4" fmla="*/ 40640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0" y="406400"/>
                </a:moveTo>
                <a:cubicBezTo>
                  <a:pt x="0" y="177800"/>
                  <a:pt x="177800" y="0"/>
                  <a:pt x="393700" y="0"/>
                </a:cubicBezTo>
                <a:cubicBezTo>
                  <a:pt x="609600" y="0"/>
                  <a:pt x="800100" y="177800"/>
                  <a:pt x="800100" y="406400"/>
                </a:cubicBezTo>
                <a:cubicBezTo>
                  <a:pt x="800100" y="622300"/>
                  <a:pt x="609600" y="800100"/>
                  <a:pt x="393700" y="800100"/>
                </a:cubicBezTo>
                <a:cubicBezTo>
                  <a:pt x="177800" y="800100"/>
                  <a:pt x="0" y="622300"/>
                  <a:pt x="0" y="40640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620909" y="2273300"/>
            <a:ext cx="800100" cy="800100"/>
          </a:xfrm>
          <a:custGeom>
            <a:avLst/>
            <a:gdLst>
              <a:gd name="connsiteX0" fmla="*/ 0 w 800100"/>
              <a:gd name="connsiteY0" fmla="*/ 393700 h 800100"/>
              <a:gd name="connsiteX1" fmla="*/ 393700 w 800100"/>
              <a:gd name="connsiteY1" fmla="*/ 0 h 800100"/>
              <a:gd name="connsiteX2" fmla="*/ 800100 w 800100"/>
              <a:gd name="connsiteY2" fmla="*/ 393700 h 800100"/>
              <a:gd name="connsiteX3" fmla="*/ 393700 w 800100"/>
              <a:gd name="connsiteY3" fmla="*/ 800100 h 800100"/>
              <a:gd name="connsiteX4" fmla="*/ 0 w 800100"/>
              <a:gd name="connsiteY4" fmla="*/ 39370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0" y="393700"/>
                </a:moveTo>
                <a:cubicBezTo>
                  <a:pt x="0" y="177800"/>
                  <a:pt x="177800" y="0"/>
                  <a:pt x="393700" y="0"/>
                </a:cubicBezTo>
                <a:cubicBezTo>
                  <a:pt x="622300" y="0"/>
                  <a:pt x="800100" y="177800"/>
                  <a:pt x="800100" y="393700"/>
                </a:cubicBezTo>
                <a:cubicBezTo>
                  <a:pt x="800100" y="622300"/>
                  <a:pt x="622300" y="800100"/>
                  <a:pt x="393700" y="800100"/>
                </a:cubicBezTo>
                <a:cubicBezTo>
                  <a:pt x="177800" y="800100"/>
                  <a:pt x="0" y="622300"/>
                  <a:pt x="0" y="39370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985909" y="3009900"/>
            <a:ext cx="850900" cy="774700"/>
          </a:xfrm>
          <a:custGeom>
            <a:avLst/>
            <a:gdLst>
              <a:gd name="connsiteX0" fmla="*/ 0 w 850900"/>
              <a:gd name="connsiteY0" fmla="*/ 190500 h 774700"/>
              <a:gd name="connsiteX1" fmla="*/ 469900 w 850900"/>
              <a:gd name="connsiteY1" fmla="*/ 190500 h 774700"/>
              <a:gd name="connsiteX2" fmla="*/ 469900 w 850900"/>
              <a:gd name="connsiteY2" fmla="*/ 0 h 774700"/>
              <a:gd name="connsiteX3" fmla="*/ 850900 w 850900"/>
              <a:gd name="connsiteY3" fmla="*/ 393700 h 774700"/>
              <a:gd name="connsiteX4" fmla="*/ 469900 w 850900"/>
              <a:gd name="connsiteY4" fmla="*/ 774700 h 774700"/>
              <a:gd name="connsiteX5" fmla="*/ 469900 w 850900"/>
              <a:gd name="connsiteY5" fmla="*/ 584200 h 774700"/>
              <a:gd name="connsiteX6" fmla="*/ 0 w 850900"/>
              <a:gd name="connsiteY6" fmla="*/ 584200 h 774700"/>
              <a:gd name="connsiteX7" fmla="*/ 190500 w 850900"/>
              <a:gd name="connsiteY7" fmla="*/ 393700 h 774700"/>
              <a:gd name="connsiteX8" fmla="*/ 0 w 850900"/>
              <a:gd name="connsiteY8" fmla="*/ 19050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50900" h="774700">
                <a:moveTo>
                  <a:pt x="0" y="190500"/>
                </a:moveTo>
                <a:lnTo>
                  <a:pt x="469900" y="190500"/>
                </a:lnTo>
                <a:lnTo>
                  <a:pt x="469900" y="0"/>
                </a:lnTo>
                <a:lnTo>
                  <a:pt x="850900" y="393700"/>
                </a:lnTo>
                <a:lnTo>
                  <a:pt x="469900" y="774700"/>
                </a:lnTo>
                <a:lnTo>
                  <a:pt x="469900" y="584200"/>
                </a:lnTo>
                <a:lnTo>
                  <a:pt x="0" y="584200"/>
                </a:lnTo>
                <a:lnTo>
                  <a:pt x="190500" y="393700"/>
                </a:lnTo>
                <a:lnTo>
                  <a:pt x="0" y="1905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516509" y="5308600"/>
            <a:ext cx="850900" cy="787400"/>
          </a:xfrm>
          <a:custGeom>
            <a:avLst/>
            <a:gdLst>
              <a:gd name="connsiteX0" fmla="*/ 0 w 850900"/>
              <a:gd name="connsiteY0" fmla="*/ 203200 h 787400"/>
              <a:gd name="connsiteX1" fmla="*/ 469900 w 850900"/>
              <a:gd name="connsiteY1" fmla="*/ 203200 h 787400"/>
              <a:gd name="connsiteX2" fmla="*/ 469900 w 850900"/>
              <a:gd name="connsiteY2" fmla="*/ 0 h 787400"/>
              <a:gd name="connsiteX3" fmla="*/ 850900 w 850900"/>
              <a:gd name="connsiteY3" fmla="*/ 393700 h 787400"/>
              <a:gd name="connsiteX4" fmla="*/ 469900 w 850900"/>
              <a:gd name="connsiteY4" fmla="*/ 787400 h 787400"/>
              <a:gd name="connsiteX5" fmla="*/ 469900 w 850900"/>
              <a:gd name="connsiteY5" fmla="*/ 584200 h 787400"/>
              <a:gd name="connsiteX6" fmla="*/ 0 w 850900"/>
              <a:gd name="connsiteY6" fmla="*/ 584200 h 787400"/>
              <a:gd name="connsiteX7" fmla="*/ 190500 w 850900"/>
              <a:gd name="connsiteY7" fmla="*/ 393700 h 787400"/>
              <a:gd name="connsiteX8" fmla="*/ 0 w 850900"/>
              <a:gd name="connsiteY8" fmla="*/ 2032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50900" h="787400">
                <a:moveTo>
                  <a:pt x="0" y="203200"/>
                </a:moveTo>
                <a:lnTo>
                  <a:pt x="469900" y="203200"/>
                </a:lnTo>
                <a:lnTo>
                  <a:pt x="469900" y="0"/>
                </a:lnTo>
                <a:lnTo>
                  <a:pt x="850900" y="393700"/>
                </a:lnTo>
                <a:lnTo>
                  <a:pt x="469900" y="787400"/>
                </a:lnTo>
                <a:lnTo>
                  <a:pt x="469900" y="584200"/>
                </a:lnTo>
                <a:lnTo>
                  <a:pt x="0" y="584200"/>
                </a:lnTo>
                <a:lnTo>
                  <a:pt x="190500" y="393700"/>
                </a:lnTo>
                <a:lnTo>
                  <a:pt x="0" y="2032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0" y="2197100"/>
            <a:ext cx="8293100" cy="22098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4300" y="4559300"/>
            <a:ext cx="4749800" cy="21336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6500" y="4622800"/>
            <a:ext cx="1892300" cy="17653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041400" y="660400"/>
            <a:ext cx="41021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微连接技术举例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倒装片（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Flip-chip</a:t>
            </a:r>
            <a:r>
              <a:rPr lang="en-US" altLang="zh-CN" sz="3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）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927600" y="4838700"/>
            <a:ext cx="254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946400" y="4838700"/>
            <a:ext cx="254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848600" y="2476500"/>
            <a:ext cx="254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905500" y="2514600"/>
            <a:ext cx="254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886200" y="2514600"/>
            <a:ext cx="254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82509" y="3352800"/>
            <a:ext cx="2006600" cy="1943100"/>
          </a:xfrm>
          <a:custGeom>
            <a:avLst/>
            <a:gdLst>
              <a:gd name="connsiteX0" fmla="*/ 0 w 2006600"/>
              <a:gd name="connsiteY0" fmla="*/ 0 h 1943100"/>
              <a:gd name="connsiteX1" fmla="*/ 0 w 2006600"/>
              <a:gd name="connsiteY1" fmla="*/ 1943100 h 1943100"/>
              <a:gd name="connsiteX2" fmla="*/ 2006599 w 2006600"/>
              <a:gd name="connsiteY2" fmla="*/ 1943100 h 1943100"/>
              <a:gd name="connsiteX3" fmla="*/ 2006599 w 2006600"/>
              <a:gd name="connsiteY3" fmla="*/ 0 h 1943100"/>
              <a:gd name="connsiteX4" fmla="*/ 0 w 2006600"/>
              <a:gd name="connsiteY4" fmla="*/ 0 h 194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06600" h="1943100">
                <a:moveTo>
                  <a:pt x="0" y="0"/>
                </a:moveTo>
                <a:lnTo>
                  <a:pt x="0" y="1943100"/>
                </a:lnTo>
                <a:lnTo>
                  <a:pt x="2006599" y="1943100"/>
                </a:lnTo>
                <a:lnTo>
                  <a:pt x="20065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21800" y="70993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300" y="579437"/>
            <a:ext cx="9386074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6109" y="3556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6109" y="1181100"/>
            <a:ext cx="9144000" cy="38100"/>
          </a:xfrm>
          <a:custGeom>
            <a:avLst/>
            <a:gdLst>
              <a:gd name="connsiteX0" fmla="*/ 0 w 9144000"/>
              <a:gd name="connsiteY0" fmla="*/ 19050 h 38100"/>
              <a:gd name="connsiteX1" fmla="*/ 9144000 w 91440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0" h="38100">
                <a:moveTo>
                  <a:pt x="0" y="19050"/>
                </a:moveTo>
                <a:lnTo>
                  <a:pt x="9144000" y="19050"/>
                </a:lnTo>
              </a:path>
            </a:pathLst>
          </a:custGeom>
          <a:ln w="25400">
            <a:solidFill>
              <a:srgbClr val="10253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8909" y="7061200"/>
            <a:ext cx="12700" cy="127000"/>
          </a:xfrm>
          <a:custGeom>
            <a:avLst/>
            <a:gdLst>
              <a:gd name="connsiteX0" fmla="*/ 6350 w 12700"/>
              <a:gd name="connsiteY0" fmla="*/ 0 h 127000"/>
              <a:gd name="connsiteX1" fmla="*/ 635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27000">
                <a:moveTo>
                  <a:pt x="6350" y="0"/>
                </a:moveTo>
                <a:lnTo>
                  <a:pt x="6350" y="127000"/>
                </a:lnTo>
              </a:path>
            </a:pathLst>
          </a:custGeom>
          <a:ln w="0">
            <a:solidFill>
              <a:srgbClr val="172F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035300"/>
            <a:ext cx="4635500" cy="3365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5200" y="2679700"/>
            <a:ext cx="3594100" cy="2209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42900"/>
            <a:ext cx="91694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21800" y="70993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69200" y="7061200"/>
            <a:ext cx="144270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 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微型计算机原理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41400" y="685800"/>
            <a:ext cx="68834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03200" algn="l"/>
                <a:tab pos="660400" algn="l"/>
              </a:tabLst>
            </a:pPr>
            <a:r>
              <a:rPr lang="en-US" altLang="zh-CN" sz="3600" dirty="0" smtClean="0">
                <a:solidFill>
                  <a:srgbClr val="002060"/>
                </a:solidFill>
                <a:latin typeface="黑体" pitchFamily="18" charset="0"/>
                <a:cs typeface="黑体" pitchFamily="18" charset="0"/>
              </a:rPr>
              <a:t>芯片封装技术举例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TSOP(Thin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Small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Outline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Package)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032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8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薄型小尺寸封装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黑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432</Words>
  <Application>Microsoft Office PowerPoint</Application>
  <PresentationFormat>自定义</PresentationFormat>
  <Paragraphs>864</Paragraphs>
  <Slides>54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54</vt:i4>
      </vt:variant>
    </vt:vector>
  </HeadingPairs>
  <TitlesOfParts>
    <vt:vector size="57" baseType="lpstr">
      <vt:lpstr>Office Theme</vt:lpstr>
      <vt:lpstr>Blends</vt:lpstr>
      <vt:lpstr>Office 主题</vt:lpstr>
      <vt:lpstr>微型计算机原理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天宇电脑维修中心</cp:lastModifiedBy>
  <cp:revision>10</cp:revision>
  <dcterms:created xsi:type="dcterms:W3CDTF">2006-08-16T00:00:00Z</dcterms:created>
  <dcterms:modified xsi:type="dcterms:W3CDTF">2012-10-04T05:58:21Z</dcterms:modified>
</cp:coreProperties>
</file>